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handoutMasterIdLst>
    <p:handoutMasterId r:id="rId25"/>
  </p:handoutMasterIdLst>
  <p:sldIdLst>
    <p:sldId id="256" r:id="rId2"/>
    <p:sldId id="271" r:id="rId3"/>
    <p:sldId id="272" r:id="rId4"/>
    <p:sldId id="286" r:id="rId5"/>
    <p:sldId id="287" r:id="rId6"/>
    <p:sldId id="276" r:id="rId7"/>
    <p:sldId id="277" r:id="rId8"/>
    <p:sldId id="283" r:id="rId9"/>
    <p:sldId id="260" r:id="rId10"/>
    <p:sldId id="285" r:id="rId11"/>
    <p:sldId id="279" r:id="rId12"/>
    <p:sldId id="281" r:id="rId13"/>
    <p:sldId id="262" r:id="rId14"/>
    <p:sldId id="280" r:id="rId15"/>
    <p:sldId id="284" r:id="rId16"/>
    <p:sldId id="278" r:id="rId17"/>
    <p:sldId id="264" r:id="rId18"/>
    <p:sldId id="269" r:id="rId19"/>
    <p:sldId id="290" r:id="rId20"/>
    <p:sldId id="265" r:id="rId21"/>
    <p:sldId id="288" r:id="rId22"/>
    <p:sldId id="273" r:id="rId2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20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24690DCD-1CE2-42C6-9D0F-EBF8A8C8CCC7}" type="datetimeFigureOut">
              <a:rPr lang="en-US" smtClean="0"/>
              <a:pPr/>
              <a:t>10/20/2016</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E2AA5157-72B7-4DF0-BED9-BD1DA5A10573}" type="slidenum">
              <a:rPr lang="en-US" smtClean="0"/>
              <a:pPr/>
              <a:t>‹#›</a:t>
            </a:fld>
            <a:endParaRPr lang="en-US"/>
          </a:p>
        </p:txBody>
      </p:sp>
    </p:spTree>
    <p:extLst>
      <p:ext uri="{BB962C8B-B14F-4D97-AF65-F5344CB8AC3E}">
        <p14:creationId xmlns:p14="http://schemas.microsoft.com/office/powerpoint/2010/main" val="27157553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E481575A-FBC6-460B-B431-84D97788087D}" type="datetimeFigureOut">
              <a:rPr lang="en-US" smtClean="0"/>
              <a:pPr/>
              <a:t>10/20/2016</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85B89A16-BD19-49AD-9A55-FE1B2B08C829}" type="slidenum">
              <a:rPr lang="en-US" smtClean="0"/>
              <a:pPr/>
              <a:t>‹#›</a:t>
            </a:fld>
            <a:endParaRPr lang="en-US"/>
          </a:p>
        </p:txBody>
      </p:sp>
    </p:spTree>
    <p:extLst>
      <p:ext uri="{BB962C8B-B14F-4D97-AF65-F5344CB8AC3E}">
        <p14:creationId xmlns:p14="http://schemas.microsoft.com/office/powerpoint/2010/main" val="3045949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B89A16-BD19-49AD-9A55-FE1B2B08C829}" type="slidenum">
              <a:rPr lang="en-US" smtClean="0"/>
              <a:pPr/>
              <a:t>1</a:t>
            </a:fld>
            <a:endParaRPr lang="en-US"/>
          </a:p>
        </p:txBody>
      </p:sp>
    </p:spTree>
    <p:extLst>
      <p:ext uri="{BB962C8B-B14F-4D97-AF65-F5344CB8AC3E}">
        <p14:creationId xmlns:p14="http://schemas.microsoft.com/office/powerpoint/2010/main" val="1603716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BCB177-2EB8-4D97-91B9-CDEF6439A4FC}" type="datetime1">
              <a:rPr lang="en-US" smtClean="0"/>
              <a:pPr/>
              <a:t>10/20/2016</a:t>
            </a:fld>
            <a:endParaRPr lang="en-US"/>
          </a:p>
        </p:txBody>
      </p:sp>
      <p:sp>
        <p:nvSpPr>
          <p:cNvPr id="5" name="Footer Placeholder 4"/>
          <p:cNvSpPr>
            <a:spLocks noGrp="1"/>
          </p:cNvSpPr>
          <p:nvPr>
            <p:ph type="ftr" sz="quarter" idx="11"/>
          </p:nvPr>
        </p:nvSpPr>
        <p:spPr/>
        <p:txBody>
          <a:bodyPr/>
          <a:lstStyle/>
          <a:p>
            <a:r>
              <a:rPr lang="en-US"/>
              <a:t>Family First Health</a:t>
            </a:r>
          </a:p>
        </p:txBody>
      </p:sp>
      <p:sp>
        <p:nvSpPr>
          <p:cNvPr id="6" name="Slide Number Placeholder 5"/>
          <p:cNvSpPr>
            <a:spLocks noGrp="1"/>
          </p:cNvSpPr>
          <p:nvPr>
            <p:ph type="sldNum" sz="quarter" idx="12"/>
          </p:nvPr>
        </p:nvSpPr>
        <p:spPr/>
        <p:txBody>
          <a:bodyPr/>
          <a:lstStyle/>
          <a:p>
            <a:fld id="{FDA11FE1-4280-49C7-88BA-22430EA00D09}" type="slidenum">
              <a:rPr lang="en-US" smtClean="0"/>
              <a:pPr/>
              <a:t>‹#›</a:t>
            </a:fld>
            <a:endParaRPr lang="en-US"/>
          </a:p>
        </p:txBody>
      </p:sp>
    </p:spTree>
    <p:extLst>
      <p:ext uri="{BB962C8B-B14F-4D97-AF65-F5344CB8AC3E}">
        <p14:creationId xmlns:p14="http://schemas.microsoft.com/office/powerpoint/2010/main" val="1269204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3264D-AFEB-4523-B5DD-971BD588A2D4}" type="datetime1">
              <a:rPr lang="en-US" smtClean="0"/>
              <a:pPr/>
              <a:t>10/20/2016</a:t>
            </a:fld>
            <a:endParaRPr lang="en-US"/>
          </a:p>
        </p:txBody>
      </p:sp>
      <p:sp>
        <p:nvSpPr>
          <p:cNvPr id="5" name="Footer Placeholder 4"/>
          <p:cNvSpPr>
            <a:spLocks noGrp="1"/>
          </p:cNvSpPr>
          <p:nvPr>
            <p:ph type="ftr" sz="quarter" idx="11"/>
          </p:nvPr>
        </p:nvSpPr>
        <p:spPr/>
        <p:txBody>
          <a:bodyPr/>
          <a:lstStyle/>
          <a:p>
            <a:r>
              <a:rPr lang="en-US"/>
              <a:t>Family First Health</a:t>
            </a:r>
          </a:p>
        </p:txBody>
      </p:sp>
      <p:sp>
        <p:nvSpPr>
          <p:cNvPr id="6" name="Slide Number Placeholder 5"/>
          <p:cNvSpPr>
            <a:spLocks noGrp="1"/>
          </p:cNvSpPr>
          <p:nvPr>
            <p:ph type="sldNum" sz="quarter" idx="12"/>
          </p:nvPr>
        </p:nvSpPr>
        <p:spPr/>
        <p:txBody>
          <a:bodyPr/>
          <a:lstStyle/>
          <a:p>
            <a:fld id="{FDA11FE1-4280-49C7-88BA-22430EA00D09}" type="slidenum">
              <a:rPr lang="en-US" smtClean="0"/>
              <a:pPr/>
              <a:t>‹#›</a:t>
            </a:fld>
            <a:endParaRPr lang="en-US"/>
          </a:p>
        </p:txBody>
      </p:sp>
    </p:spTree>
    <p:extLst>
      <p:ext uri="{BB962C8B-B14F-4D97-AF65-F5344CB8AC3E}">
        <p14:creationId xmlns:p14="http://schemas.microsoft.com/office/powerpoint/2010/main" val="236065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098D55-CA98-4BEE-A287-8EEA870942AE}" type="datetime1">
              <a:rPr lang="en-US" smtClean="0"/>
              <a:pPr/>
              <a:t>10/20/2016</a:t>
            </a:fld>
            <a:endParaRPr lang="en-US"/>
          </a:p>
        </p:txBody>
      </p:sp>
      <p:sp>
        <p:nvSpPr>
          <p:cNvPr id="5" name="Footer Placeholder 4"/>
          <p:cNvSpPr>
            <a:spLocks noGrp="1"/>
          </p:cNvSpPr>
          <p:nvPr>
            <p:ph type="ftr" sz="quarter" idx="11"/>
          </p:nvPr>
        </p:nvSpPr>
        <p:spPr/>
        <p:txBody>
          <a:bodyPr/>
          <a:lstStyle/>
          <a:p>
            <a:r>
              <a:rPr lang="en-US"/>
              <a:t>Family First Health</a:t>
            </a:r>
          </a:p>
        </p:txBody>
      </p:sp>
      <p:sp>
        <p:nvSpPr>
          <p:cNvPr id="6" name="Slide Number Placeholder 5"/>
          <p:cNvSpPr>
            <a:spLocks noGrp="1"/>
          </p:cNvSpPr>
          <p:nvPr>
            <p:ph type="sldNum" sz="quarter" idx="12"/>
          </p:nvPr>
        </p:nvSpPr>
        <p:spPr/>
        <p:txBody>
          <a:bodyPr/>
          <a:lstStyle/>
          <a:p>
            <a:fld id="{FDA11FE1-4280-49C7-88BA-22430EA00D09}" type="slidenum">
              <a:rPr lang="en-US" smtClean="0"/>
              <a:pPr/>
              <a:t>‹#›</a:t>
            </a:fld>
            <a:endParaRPr lang="en-US"/>
          </a:p>
        </p:txBody>
      </p:sp>
    </p:spTree>
    <p:extLst>
      <p:ext uri="{BB962C8B-B14F-4D97-AF65-F5344CB8AC3E}">
        <p14:creationId xmlns:p14="http://schemas.microsoft.com/office/powerpoint/2010/main" val="3207927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A0EFDD-008F-47FB-9793-0C2DD2DB2340}" type="datetime1">
              <a:rPr lang="en-US" smtClean="0"/>
              <a:pPr/>
              <a:t>10/20/2016</a:t>
            </a:fld>
            <a:endParaRPr lang="en-US"/>
          </a:p>
        </p:txBody>
      </p:sp>
      <p:sp>
        <p:nvSpPr>
          <p:cNvPr id="5" name="Footer Placeholder 4"/>
          <p:cNvSpPr>
            <a:spLocks noGrp="1"/>
          </p:cNvSpPr>
          <p:nvPr>
            <p:ph type="ftr" sz="quarter" idx="11"/>
          </p:nvPr>
        </p:nvSpPr>
        <p:spPr/>
        <p:txBody>
          <a:bodyPr/>
          <a:lstStyle/>
          <a:p>
            <a:r>
              <a:rPr lang="en-US"/>
              <a:t>Family First Health</a:t>
            </a:r>
          </a:p>
        </p:txBody>
      </p:sp>
      <p:sp>
        <p:nvSpPr>
          <p:cNvPr id="6" name="Slide Number Placeholder 5"/>
          <p:cNvSpPr>
            <a:spLocks noGrp="1"/>
          </p:cNvSpPr>
          <p:nvPr>
            <p:ph type="sldNum" sz="quarter" idx="12"/>
          </p:nvPr>
        </p:nvSpPr>
        <p:spPr/>
        <p:txBody>
          <a:bodyPr/>
          <a:lstStyle/>
          <a:p>
            <a:fld id="{FDA11FE1-4280-49C7-88BA-22430EA00D09}" type="slidenum">
              <a:rPr lang="en-US" smtClean="0"/>
              <a:pPr/>
              <a:t>‹#›</a:t>
            </a:fld>
            <a:endParaRPr lang="en-US"/>
          </a:p>
        </p:txBody>
      </p:sp>
    </p:spTree>
    <p:extLst>
      <p:ext uri="{BB962C8B-B14F-4D97-AF65-F5344CB8AC3E}">
        <p14:creationId xmlns:p14="http://schemas.microsoft.com/office/powerpoint/2010/main" val="522684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C7B2B5-DC9F-4E24-B81A-C54E1C476E3E}" type="datetime1">
              <a:rPr lang="en-US" smtClean="0"/>
              <a:pPr/>
              <a:t>10/20/2016</a:t>
            </a:fld>
            <a:endParaRPr lang="en-US"/>
          </a:p>
        </p:txBody>
      </p:sp>
      <p:sp>
        <p:nvSpPr>
          <p:cNvPr id="5" name="Footer Placeholder 4"/>
          <p:cNvSpPr>
            <a:spLocks noGrp="1"/>
          </p:cNvSpPr>
          <p:nvPr>
            <p:ph type="ftr" sz="quarter" idx="11"/>
          </p:nvPr>
        </p:nvSpPr>
        <p:spPr/>
        <p:txBody>
          <a:bodyPr/>
          <a:lstStyle/>
          <a:p>
            <a:r>
              <a:rPr lang="en-US"/>
              <a:t>Family First Health</a:t>
            </a:r>
          </a:p>
        </p:txBody>
      </p:sp>
      <p:sp>
        <p:nvSpPr>
          <p:cNvPr id="6" name="Slide Number Placeholder 5"/>
          <p:cNvSpPr>
            <a:spLocks noGrp="1"/>
          </p:cNvSpPr>
          <p:nvPr>
            <p:ph type="sldNum" sz="quarter" idx="12"/>
          </p:nvPr>
        </p:nvSpPr>
        <p:spPr/>
        <p:txBody>
          <a:bodyPr/>
          <a:lstStyle/>
          <a:p>
            <a:fld id="{FDA11FE1-4280-49C7-88BA-22430EA00D09}" type="slidenum">
              <a:rPr lang="en-US" smtClean="0"/>
              <a:pPr/>
              <a:t>‹#›</a:t>
            </a:fld>
            <a:endParaRPr lang="en-US"/>
          </a:p>
        </p:txBody>
      </p:sp>
    </p:spTree>
    <p:extLst>
      <p:ext uri="{BB962C8B-B14F-4D97-AF65-F5344CB8AC3E}">
        <p14:creationId xmlns:p14="http://schemas.microsoft.com/office/powerpoint/2010/main" val="3638098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BE746C-B0E8-4703-867D-58480FD5C1B5}" type="datetime1">
              <a:rPr lang="en-US" smtClean="0"/>
              <a:pPr/>
              <a:t>10/20/2016</a:t>
            </a:fld>
            <a:endParaRPr lang="en-US"/>
          </a:p>
        </p:txBody>
      </p:sp>
      <p:sp>
        <p:nvSpPr>
          <p:cNvPr id="6" name="Footer Placeholder 5"/>
          <p:cNvSpPr>
            <a:spLocks noGrp="1"/>
          </p:cNvSpPr>
          <p:nvPr>
            <p:ph type="ftr" sz="quarter" idx="11"/>
          </p:nvPr>
        </p:nvSpPr>
        <p:spPr/>
        <p:txBody>
          <a:bodyPr/>
          <a:lstStyle/>
          <a:p>
            <a:r>
              <a:rPr lang="en-US"/>
              <a:t>Family First Health</a:t>
            </a:r>
          </a:p>
        </p:txBody>
      </p:sp>
      <p:sp>
        <p:nvSpPr>
          <p:cNvPr id="7" name="Slide Number Placeholder 6"/>
          <p:cNvSpPr>
            <a:spLocks noGrp="1"/>
          </p:cNvSpPr>
          <p:nvPr>
            <p:ph type="sldNum" sz="quarter" idx="12"/>
          </p:nvPr>
        </p:nvSpPr>
        <p:spPr/>
        <p:txBody>
          <a:bodyPr/>
          <a:lstStyle/>
          <a:p>
            <a:fld id="{FDA11FE1-4280-49C7-88BA-22430EA00D09}" type="slidenum">
              <a:rPr lang="en-US" smtClean="0"/>
              <a:pPr/>
              <a:t>‹#›</a:t>
            </a:fld>
            <a:endParaRPr lang="en-US"/>
          </a:p>
        </p:txBody>
      </p:sp>
    </p:spTree>
    <p:extLst>
      <p:ext uri="{BB962C8B-B14F-4D97-AF65-F5344CB8AC3E}">
        <p14:creationId xmlns:p14="http://schemas.microsoft.com/office/powerpoint/2010/main" val="4081935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906F38-CFDD-4A3F-BA25-1674250BD32E}" type="datetime1">
              <a:rPr lang="en-US" smtClean="0"/>
              <a:pPr/>
              <a:t>10/20/2016</a:t>
            </a:fld>
            <a:endParaRPr lang="en-US"/>
          </a:p>
        </p:txBody>
      </p:sp>
      <p:sp>
        <p:nvSpPr>
          <p:cNvPr id="8" name="Footer Placeholder 7"/>
          <p:cNvSpPr>
            <a:spLocks noGrp="1"/>
          </p:cNvSpPr>
          <p:nvPr>
            <p:ph type="ftr" sz="quarter" idx="11"/>
          </p:nvPr>
        </p:nvSpPr>
        <p:spPr/>
        <p:txBody>
          <a:bodyPr/>
          <a:lstStyle/>
          <a:p>
            <a:r>
              <a:rPr lang="en-US"/>
              <a:t>Family First Health</a:t>
            </a:r>
          </a:p>
        </p:txBody>
      </p:sp>
      <p:sp>
        <p:nvSpPr>
          <p:cNvPr id="9" name="Slide Number Placeholder 8"/>
          <p:cNvSpPr>
            <a:spLocks noGrp="1"/>
          </p:cNvSpPr>
          <p:nvPr>
            <p:ph type="sldNum" sz="quarter" idx="12"/>
          </p:nvPr>
        </p:nvSpPr>
        <p:spPr/>
        <p:txBody>
          <a:bodyPr/>
          <a:lstStyle/>
          <a:p>
            <a:fld id="{FDA11FE1-4280-49C7-88BA-22430EA00D09}" type="slidenum">
              <a:rPr lang="en-US" smtClean="0"/>
              <a:pPr/>
              <a:t>‹#›</a:t>
            </a:fld>
            <a:endParaRPr lang="en-US"/>
          </a:p>
        </p:txBody>
      </p:sp>
    </p:spTree>
    <p:extLst>
      <p:ext uri="{BB962C8B-B14F-4D97-AF65-F5344CB8AC3E}">
        <p14:creationId xmlns:p14="http://schemas.microsoft.com/office/powerpoint/2010/main" val="409034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1FCB63-8A84-43C5-B149-FF14ABBA90FB}" type="datetime1">
              <a:rPr lang="en-US" smtClean="0"/>
              <a:pPr/>
              <a:t>10/20/2016</a:t>
            </a:fld>
            <a:endParaRPr lang="en-US"/>
          </a:p>
        </p:txBody>
      </p:sp>
      <p:sp>
        <p:nvSpPr>
          <p:cNvPr id="4" name="Footer Placeholder 3"/>
          <p:cNvSpPr>
            <a:spLocks noGrp="1"/>
          </p:cNvSpPr>
          <p:nvPr>
            <p:ph type="ftr" sz="quarter" idx="11"/>
          </p:nvPr>
        </p:nvSpPr>
        <p:spPr/>
        <p:txBody>
          <a:bodyPr/>
          <a:lstStyle/>
          <a:p>
            <a:r>
              <a:rPr lang="en-US"/>
              <a:t>Family First Health</a:t>
            </a:r>
          </a:p>
        </p:txBody>
      </p:sp>
      <p:sp>
        <p:nvSpPr>
          <p:cNvPr id="5" name="Slide Number Placeholder 4"/>
          <p:cNvSpPr>
            <a:spLocks noGrp="1"/>
          </p:cNvSpPr>
          <p:nvPr>
            <p:ph type="sldNum" sz="quarter" idx="12"/>
          </p:nvPr>
        </p:nvSpPr>
        <p:spPr/>
        <p:txBody>
          <a:bodyPr/>
          <a:lstStyle/>
          <a:p>
            <a:fld id="{FDA11FE1-4280-49C7-88BA-22430EA00D09}" type="slidenum">
              <a:rPr lang="en-US" smtClean="0"/>
              <a:pPr/>
              <a:t>‹#›</a:t>
            </a:fld>
            <a:endParaRPr lang="en-US"/>
          </a:p>
        </p:txBody>
      </p:sp>
    </p:spTree>
    <p:extLst>
      <p:ext uri="{BB962C8B-B14F-4D97-AF65-F5344CB8AC3E}">
        <p14:creationId xmlns:p14="http://schemas.microsoft.com/office/powerpoint/2010/main" val="318181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D9A4E-48E0-4BCA-A2C0-946E1E4CCB4C}" type="datetime1">
              <a:rPr lang="en-US" smtClean="0"/>
              <a:pPr/>
              <a:t>10/20/2016</a:t>
            </a:fld>
            <a:endParaRPr lang="en-US"/>
          </a:p>
        </p:txBody>
      </p:sp>
      <p:sp>
        <p:nvSpPr>
          <p:cNvPr id="3" name="Footer Placeholder 2"/>
          <p:cNvSpPr>
            <a:spLocks noGrp="1"/>
          </p:cNvSpPr>
          <p:nvPr>
            <p:ph type="ftr" sz="quarter" idx="11"/>
          </p:nvPr>
        </p:nvSpPr>
        <p:spPr/>
        <p:txBody>
          <a:bodyPr/>
          <a:lstStyle/>
          <a:p>
            <a:r>
              <a:rPr lang="en-US"/>
              <a:t>Family First Health</a:t>
            </a:r>
          </a:p>
        </p:txBody>
      </p:sp>
      <p:sp>
        <p:nvSpPr>
          <p:cNvPr id="4" name="Slide Number Placeholder 3"/>
          <p:cNvSpPr>
            <a:spLocks noGrp="1"/>
          </p:cNvSpPr>
          <p:nvPr>
            <p:ph type="sldNum" sz="quarter" idx="12"/>
          </p:nvPr>
        </p:nvSpPr>
        <p:spPr/>
        <p:txBody>
          <a:bodyPr/>
          <a:lstStyle/>
          <a:p>
            <a:fld id="{FDA11FE1-4280-49C7-88BA-22430EA00D09}" type="slidenum">
              <a:rPr lang="en-US" smtClean="0"/>
              <a:pPr/>
              <a:t>‹#›</a:t>
            </a:fld>
            <a:endParaRPr lang="en-US"/>
          </a:p>
        </p:txBody>
      </p:sp>
    </p:spTree>
    <p:extLst>
      <p:ext uri="{BB962C8B-B14F-4D97-AF65-F5344CB8AC3E}">
        <p14:creationId xmlns:p14="http://schemas.microsoft.com/office/powerpoint/2010/main" val="726900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A17185-BA1D-4FAD-8C01-1459F57A19B6}" type="datetime1">
              <a:rPr lang="en-US" smtClean="0"/>
              <a:pPr/>
              <a:t>10/20/2016</a:t>
            </a:fld>
            <a:endParaRPr lang="en-US"/>
          </a:p>
        </p:txBody>
      </p:sp>
      <p:sp>
        <p:nvSpPr>
          <p:cNvPr id="6" name="Footer Placeholder 5"/>
          <p:cNvSpPr>
            <a:spLocks noGrp="1"/>
          </p:cNvSpPr>
          <p:nvPr>
            <p:ph type="ftr" sz="quarter" idx="11"/>
          </p:nvPr>
        </p:nvSpPr>
        <p:spPr/>
        <p:txBody>
          <a:bodyPr/>
          <a:lstStyle/>
          <a:p>
            <a:r>
              <a:rPr lang="en-US"/>
              <a:t>Family First Health</a:t>
            </a:r>
          </a:p>
        </p:txBody>
      </p:sp>
      <p:sp>
        <p:nvSpPr>
          <p:cNvPr id="7" name="Slide Number Placeholder 6"/>
          <p:cNvSpPr>
            <a:spLocks noGrp="1"/>
          </p:cNvSpPr>
          <p:nvPr>
            <p:ph type="sldNum" sz="quarter" idx="12"/>
          </p:nvPr>
        </p:nvSpPr>
        <p:spPr/>
        <p:txBody>
          <a:bodyPr/>
          <a:lstStyle/>
          <a:p>
            <a:fld id="{FDA11FE1-4280-49C7-88BA-22430EA00D09}" type="slidenum">
              <a:rPr lang="en-US" smtClean="0"/>
              <a:pPr/>
              <a:t>‹#›</a:t>
            </a:fld>
            <a:endParaRPr lang="en-US"/>
          </a:p>
        </p:txBody>
      </p:sp>
    </p:spTree>
    <p:extLst>
      <p:ext uri="{BB962C8B-B14F-4D97-AF65-F5344CB8AC3E}">
        <p14:creationId xmlns:p14="http://schemas.microsoft.com/office/powerpoint/2010/main" val="3982982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45240C-A89A-4003-892C-BC6B14FFC6A7}" type="datetime1">
              <a:rPr lang="en-US" smtClean="0"/>
              <a:pPr/>
              <a:t>10/20/2016</a:t>
            </a:fld>
            <a:endParaRPr lang="en-US"/>
          </a:p>
        </p:txBody>
      </p:sp>
      <p:sp>
        <p:nvSpPr>
          <p:cNvPr id="6" name="Footer Placeholder 5"/>
          <p:cNvSpPr>
            <a:spLocks noGrp="1"/>
          </p:cNvSpPr>
          <p:nvPr>
            <p:ph type="ftr" sz="quarter" idx="11"/>
          </p:nvPr>
        </p:nvSpPr>
        <p:spPr/>
        <p:txBody>
          <a:bodyPr/>
          <a:lstStyle/>
          <a:p>
            <a:r>
              <a:rPr lang="en-US"/>
              <a:t>Family First Health</a:t>
            </a:r>
          </a:p>
        </p:txBody>
      </p:sp>
      <p:sp>
        <p:nvSpPr>
          <p:cNvPr id="7" name="Slide Number Placeholder 6"/>
          <p:cNvSpPr>
            <a:spLocks noGrp="1"/>
          </p:cNvSpPr>
          <p:nvPr>
            <p:ph type="sldNum" sz="quarter" idx="12"/>
          </p:nvPr>
        </p:nvSpPr>
        <p:spPr/>
        <p:txBody>
          <a:bodyPr/>
          <a:lstStyle/>
          <a:p>
            <a:fld id="{FDA11FE1-4280-49C7-88BA-22430EA00D09}" type="slidenum">
              <a:rPr lang="en-US" smtClean="0"/>
              <a:pPr/>
              <a:t>‹#›</a:t>
            </a:fld>
            <a:endParaRPr lang="en-US"/>
          </a:p>
        </p:txBody>
      </p:sp>
    </p:spTree>
    <p:extLst>
      <p:ext uri="{BB962C8B-B14F-4D97-AF65-F5344CB8AC3E}">
        <p14:creationId xmlns:p14="http://schemas.microsoft.com/office/powerpoint/2010/main" val="466000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90EF2D-1E37-47D2-A5B3-B67A15BC2711}" type="datetime1">
              <a:rPr lang="en-US" smtClean="0"/>
              <a:pPr/>
              <a:t>10/20/2016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Family First Health</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A11FE1-4280-49C7-88BA-22430EA00D09}" type="slidenum">
              <a:rPr lang="en-US" smtClean="0"/>
              <a:pPr/>
              <a:t>‹#›</a:t>
            </a:fld>
            <a:endParaRPr lang="en-US"/>
          </a:p>
        </p:txBody>
      </p:sp>
    </p:spTree>
    <p:extLst>
      <p:ext uri="{BB962C8B-B14F-4D97-AF65-F5344CB8AC3E}">
        <p14:creationId xmlns:p14="http://schemas.microsoft.com/office/powerpoint/2010/main" val="29365805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mailto:JMountain@familyfirsthealth.org" TargetMode="External"/><Relationship Id="rId2" Type="http://schemas.openxmlformats.org/officeDocument/2006/relationships/hyperlink" Target="mailto:LMountain@familyfirsthealth.org"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solidFill>
                  <a:srgbClr val="7030A0"/>
                </a:solidFill>
              </a:rPr>
              <a:t>The Components of a Successful Dental Schedule</a:t>
            </a:r>
          </a:p>
        </p:txBody>
      </p:sp>
      <p:sp>
        <p:nvSpPr>
          <p:cNvPr id="3" name="Subtitle 2"/>
          <p:cNvSpPr>
            <a:spLocks noGrp="1"/>
          </p:cNvSpPr>
          <p:nvPr>
            <p:ph type="subTitle" idx="1"/>
          </p:nvPr>
        </p:nvSpPr>
        <p:spPr>
          <a:xfrm>
            <a:off x="1066800" y="3581400"/>
            <a:ext cx="6858000" cy="1655762"/>
          </a:xfrm>
        </p:spPr>
        <p:txBody>
          <a:bodyPr/>
          <a:lstStyle/>
          <a:p>
            <a:pPr algn="r"/>
            <a:r>
              <a:rPr lang="en-US" dirty="0">
                <a:solidFill>
                  <a:schemeClr val="accent2">
                    <a:lumMod val="75000"/>
                  </a:schemeClr>
                </a:solidFill>
              </a:rPr>
              <a:t>LaJuan Mountain DMD</a:t>
            </a:r>
          </a:p>
          <a:p>
            <a:pPr algn="r"/>
            <a:r>
              <a:rPr lang="en-US" dirty="0">
                <a:solidFill>
                  <a:schemeClr val="accent2">
                    <a:lumMod val="75000"/>
                  </a:schemeClr>
                </a:solidFill>
              </a:rPr>
              <a:t>Joseph Mountain DMD</a:t>
            </a:r>
          </a:p>
        </p:txBody>
      </p:sp>
      <p:sp>
        <p:nvSpPr>
          <p:cNvPr id="4" name="Footer Placeholder 3"/>
          <p:cNvSpPr>
            <a:spLocks noGrp="1"/>
          </p:cNvSpPr>
          <p:nvPr>
            <p:ph type="ftr" sz="quarter" idx="11"/>
          </p:nvPr>
        </p:nvSpPr>
        <p:spPr>
          <a:xfrm>
            <a:off x="3028950" y="6356351"/>
            <a:ext cx="2762250" cy="365125"/>
          </a:xfrm>
        </p:spPr>
        <p:txBody>
          <a:bodyPr/>
          <a:lstStyle/>
          <a:p>
            <a:endParaRPr lang="en-US" b="1" i="1" dirty="0">
              <a:solidFill>
                <a:schemeClr val="accent2">
                  <a:lumMod val="75000"/>
                </a:schemeClr>
              </a:solidFill>
            </a:endParaRP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895600" y="5867400"/>
            <a:ext cx="3200400" cy="838200"/>
          </a:xfrm>
          <a:prstGeom prst="rect">
            <a:avLst/>
          </a:prstGeom>
        </p:spPr>
      </p:pic>
    </p:spTree>
    <p:extLst>
      <p:ext uri="{BB962C8B-B14F-4D97-AF65-F5344CB8AC3E}">
        <p14:creationId xmlns:p14="http://schemas.microsoft.com/office/powerpoint/2010/main" val="839323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2">
                    <a:lumMod val="75000"/>
                  </a:schemeClr>
                </a:solidFill>
              </a:rPr>
              <a:t>Reimbursement Continued</a:t>
            </a:r>
          </a:p>
        </p:txBody>
      </p:sp>
      <p:sp>
        <p:nvSpPr>
          <p:cNvPr id="3" name="Content Placeholder 2"/>
          <p:cNvSpPr>
            <a:spLocks noGrp="1"/>
          </p:cNvSpPr>
          <p:nvPr>
            <p:ph idx="1"/>
          </p:nvPr>
        </p:nvSpPr>
        <p:spPr/>
        <p:txBody>
          <a:bodyPr>
            <a:normAutofit lnSpcReduction="10000"/>
          </a:bodyPr>
          <a:lstStyle/>
          <a:p>
            <a:pPr marL="0" indent="0">
              <a:buNone/>
            </a:pPr>
            <a:r>
              <a:rPr lang="en-US" dirty="0">
                <a:solidFill>
                  <a:srgbClr val="7030A0"/>
                </a:solidFill>
              </a:rPr>
              <a:t>Understand the visits that:  </a:t>
            </a:r>
          </a:p>
          <a:p>
            <a:r>
              <a:rPr lang="en-US" dirty="0">
                <a:solidFill>
                  <a:srgbClr val="7030A0"/>
                </a:solidFill>
              </a:rPr>
              <a:t>Generate positive revenue</a:t>
            </a:r>
          </a:p>
          <a:p>
            <a:r>
              <a:rPr lang="en-US" dirty="0">
                <a:solidFill>
                  <a:srgbClr val="7030A0"/>
                </a:solidFill>
              </a:rPr>
              <a:t>Break even</a:t>
            </a:r>
          </a:p>
          <a:p>
            <a:r>
              <a:rPr lang="en-US" dirty="0">
                <a:solidFill>
                  <a:srgbClr val="7030A0"/>
                </a:solidFill>
              </a:rPr>
              <a:t>Loose money</a:t>
            </a:r>
          </a:p>
          <a:p>
            <a:pPr marL="0" indent="0">
              <a:buNone/>
            </a:pPr>
            <a:r>
              <a:rPr lang="en-US" dirty="0">
                <a:solidFill>
                  <a:srgbClr val="7030A0"/>
                </a:solidFill>
              </a:rPr>
              <a:t>Deploy providers accordingly</a:t>
            </a:r>
          </a:p>
          <a:p>
            <a:pPr marL="0" indent="0">
              <a:buNone/>
            </a:pPr>
            <a:r>
              <a:rPr lang="en-US" dirty="0">
                <a:solidFill>
                  <a:srgbClr val="7030A0"/>
                </a:solidFill>
              </a:rPr>
              <a:t>Example:  Provider X is very slow with extractions and doesn’t enjoy them but is efficient with </a:t>
            </a:r>
            <a:r>
              <a:rPr lang="en-US" dirty="0" err="1">
                <a:solidFill>
                  <a:srgbClr val="7030A0"/>
                </a:solidFill>
              </a:rPr>
              <a:t>Pedo</a:t>
            </a:r>
            <a:r>
              <a:rPr lang="en-US" dirty="0">
                <a:solidFill>
                  <a:srgbClr val="7030A0"/>
                </a:solidFill>
              </a:rPr>
              <a:t>.  Increase provider x’s </a:t>
            </a:r>
            <a:r>
              <a:rPr lang="en-US" dirty="0" err="1">
                <a:solidFill>
                  <a:srgbClr val="7030A0"/>
                </a:solidFill>
              </a:rPr>
              <a:t>pedo</a:t>
            </a:r>
            <a:r>
              <a:rPr lang="en-US" dirty="0">
                <a:solidFill>
                  <a:srgbClr val="7030A0"/>
                </a:solidFill>
              </a:rPr>
              <a:t> and redirect their extractions to another provider that enjoys the procedure.</a:t>
            </a:r>
          </a:p>
        </p:txBody>
      </p:sp>
      <p:sp>
        <p:nvSpPr>
          <p:cNvPr id="4" name="Footer Placeholder 3"/>
          <p:cNvSpPr>
            <a:spLocks noGrp="1"/>
          </p:cNvSpPr>
          <p:nvPr>
            <p:ph type="ftr" sz="quarter" idx="11"/>
          </p:nvPr>
        </p:nvSpPr>
        <p:spPr/>
        <p:txBody>
          <a:bodyPr/>
          <a:lstStyle/>
          <a:p>
            <a:r>
              <a:rPr lang="en-US" b="1" i="1" dirty="0">
                <a:solidFill>
                  <a:schemeClr val="accent2">
                    <a:lumMod val="75000"/>
                  </a:schemeClr>
                </a:solidFill>
              </a:rPr>
              <a:t>Family First Health</a:t>
            </a:r>
          </a:p>
        </p:txBody>
      </p:sp>
    </p:spTree>
    <p:extLst>
      <p:ext uri="{BB962C8B-B14F-4D97-AF65-F5344CB8AC3E}">
        <p14:creationId xmlns:p14="http://schemas.microsoft.com/office/powerpoint/2010/main" val="833949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2">
                    <a:lumMod val="75000"/>
                  </a:schemeClr>
                </a:solidFill>
              </a:rPr>
              <a:t>Operatory Utilization</a:t>
            </a:r>
          </a:p>
        </p:txBody>
      </p:sp>
      <p:sp>
        <p:nvSpPr>
          <p:cNvPr id="3" name="Content Placeholder 2"/>
          <p:cNvSpPr>
            <a:spLocks noGrp="1"/>
          </p:cNvSpPr>
          <p:nvPr>
            <p:ph idx="1"/>
          </p:nvPr>
        </p:nvSpPr>
        <p:spPr/>
        <p:txBody>
          <a:bodyPr>
            <a:normAutofit/>
          </a:bodyPr>
          <a:lstStyle/>
          <a:p>
            <a:r>
              <a:rPr lang="en-US" dirty="0">
                <a:solidFill>
                  <a:srgbClr val="7030A0"/>
                </a:solidFill>
              </a:rPr>
              <a:t>Always understand when you have </a:t>
            </a:r>
            <a:r>
              <a:rPr lang="en-US" dirty="0" err="1">
                <a:solidFill>
                  <a:srgbClr val="7030A0"/>
                </a:solidFill>
              </a:rPr>
              <a:t>operatories</a:t>
            </a:r>
            <a:r>
              <a:rPr lang="en-US" dirty="0">
                <a:solidFill>
                  <a:srgbClr val="7030A0"/>
                </a:solidFill>
              </a:rPr>
              <a:t> available </a:t>
            </a:r>
          </a:p>
          <a:p>
            <a:r>
              <a:rPr lang="en-US" dirty="0">
                <a:solidFill>
                  <a:srgbClr val="7030A0"/>
                </a:solidFill>
              </a:rPr>
              <a:t>Schedule for each operatory and maximize your space</a:t>
            </a:r>
          </a:p>
          <a:p>
            <a:pPr lvl="1"/>
            <a:r>
              <a:rPr lang="en-US" dirty="0">
                <a:solidFill>
                  <a:srgbClr val="7030A0"/>
                </a:solidFill>
              </a:rPr>
              <a:t>Example:  One provider is out of the office, schedule the practice for increased productivity but limit productivity  to only include procedures that can be handled by one provider with surplus support staff (easier room turnover, X-rays etc.).  </a:t>
            </a:r>
            <a:endParaRPr lang="en-US" dirty="0"/>
          </a:p>
        </p:txBody>
      </p:sp>
      <p:sp>
        <p:nvSpPr>
          <p:cNvPr id="4" name="Footer Placeholder 3"/>
          <p:cNvSpPr>
            <a:spLocks noGrp="1"/>
          </p:cNvSpPr>
          <p:nvPr>
            <p:ph type="ftr" sz="quarter" idx="11"/>
          </p:nvPr>
        </p:nvSpPr>
        <p:spPr/>
        <p:txBody>
          <a:bodyPr/>
          <a:lstStyle/>
          <a:p>
            <a:r>
              <a:rPr lang="en-US" b="1" i="1" dirty="0">
                <a:solidFill>
                  <a:schemeClr val="accent2">
                    <a:lumMod val="75000"/>
                  </a:schemeClr>
                </a:solidFill>
              </a:rPr>
              <a:t>Family First Health</a:t>
            </a:r>
          </a:p>
        </p:txBody>
      </p:sp>
    </p:spTree>
    <p:extLst>
      <p:ext uri="{BB962C8B-B14F-4D97-AF65-F5344CB8AC3E}">
        <p14:creationId xmlns:p14="http://schemas.microsoft.com/office/powerpoint/2010/main" val="679689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2">
                    <a:lumMod val="75000"/>
                  </a:schemeClr>
                </a:solidFill>
              </a:rPr>
              <a:t>No Shows</a:t>
            </a:r>
          </a:p>
        </p:txBody>
      </p:sp>
      <p:sp>
        <p:nvSpPr>
          <p:cNvPr id="3" name="Content Placeholder 2"/>
          <p:cNvSpPr>
            <a:spLocks noGrp="1"/>
          </p:cNvSpPr>
          <p:nvPr>
            <p:ph idx="1"/>
          </p:nvPr>
        </p:nvSpPr>
        <p:spPr/>
        <p:txBody>
          <a:bodyPr/>
          <a:lstStyle/>
          <a:p>
            <a:r>
              <a:rPr lang="en-US" dirty="0">
                <a:solidFill>
                  <a:srgbClr val="7030A0"/>
                </a:solidFill>
              </a:rPr>
              <a:t>What’s the no show rate for your practice?</a:t>
            </a:r>
          </a:p>
          <a:p>
            <a:r>
              <a:rPr lang="en-US" dirty="0">
                <a:solidFill>
                  <a:srgbClr val="7030A0"/>
                </a:solidFill>
              </a:rPr>
              <a:t>What patient group no shows the most?</a:t>
            </a:r>
          </a:p>
          <a:p>
            <a:r>
              <a:rPr lang="en-US" dirty="0">
                <a:solidFill>
                  <a:srgbClr val="7030A0"/>
                </a:solidFill>
              </a:rPr>
              <a:t>What time of day has the most no shows?</a:t>
            </a:r>
          </a:p>
          <a:p>
            <a:r>
              <a:rPr lang="en-US" dirty="0">
                <a:solidFill>
                  <a:srgbClr val="7030A0"/>
                </a:solidFill>
              </a:rPr>
              <a:t>What provider type has the most no shows?</a:t>
            </a:r>
          </a:p>
          <a:p>
            <a:pPr lvl="1"/>
            <a:r>
              <a:rPr lang="en-US" dirty="0">
                <a:solidFill>
                  <a:srgbClr val="7030A0"/>
                </a:solidFill>
              </a:rPr>
              <a:t>Hygiene</a:t>
            </a:r>
          </a:p>
          <a:p>
            <a:pPr lvl="1"/>
            <a:r>
              <a:rPr lang="en-US" dirty="0">
                <a:solidFill>
                  <a:srgbClr val="7030A0"/>
                </a:solidFill>
              </a:rPr>
              <a:t>Dentist</a:t>
            </a:r>
          </a:p>
          <a:p>
            <a:pPr lvl="1"/>
            <a:r>
              <a:rPr lang="en-US" dirty="0">
                <a:solidFill>
                  <a:srgbClr val="7030A0"/>
                </a:solidFill>
              </a:rPr>
              <a:t>New provider or established provider</a:t>
            </a:r>
          </a:p>
          <a:p>
            <a:r>
              <a:rPr lang="en-US" dirty="0">
                <a:solidFill>
                  <a:srgbClr val="7030A0"/>
                </a:solidFill>
              </a:rPr>
              <a:t>What procedure type has the most no shows?</a:t>
            </a:r>
          </a:p>
          <a:p>
            <a:pPr marL="457200" lvl="1" indent="0">
              <a:buNone/>
            </a:pPr>
            <a:endParaRPr lang="en-US" dirty="0"/>
          </a:p>
        </p:txBody>
      </p:sp>
      <p:sp>
        <p:nvSpPr>
          <p:cNvPr id="4" name="Footer Placeholder 3"/>
          <p:cNvSpPr>
            <a:spLocks noGrp="1"/>
          </p:cNvSpPr>
          <p:nvPr>
            <p:ph type="ftr" sz="quarter" idx="11"/>
          </p:nvPr>
        </p:nvSpPr>
        <p:spPr/>
        <p:txBody>
          <a:bodyPr/>
          <a:lstStyle/>
          <a:p>
            <a:r>
              <a:rPr lang="en-US" b="1" i="1" dirty="0">
                <a:solidFill>
                  <a:schemeClr val="accent2">
                    <a:lumMod val="75000"/>
                  </a:schemeClr>
                </a:solidFill>
              </a:rPr>
              <a:t>Family First Health</a:t>
            </a:r>
          </a:p>
        </p:txBody>
      </p:sp>
    </p:spTree>
    <p:extLst>
      <p:ext uri="{BB962C8B-B14F-4D97-AF65-F5344CB8AC3E}">
        <p14:creationId xmlns:p14="http://schemas.microsoft.com/office/powerpoint/2010/main" val="511462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2">
                    <a:lumMod val="75000"/>
                  </a:schemeClr>
                </a:solidFill>
              </a:rPr>
              <a:t>Dealing With No Shows</a:t>
            </a:r>
          </a:p>
        </p:txBody>
      </p:sp>
      <p:sp>
        <p:nvSpPr>
          <p:cNvPr id="3" name="Content Placeholder 2"/>
          <p:cNvSpPr>
            <a:spLocks noGrp="1"/>
          </p:cNvSpPr>
          <p:nvPr>
            <p:ph idx="1"/>
          </p:nvPr>
        </p:nvSpPr>
        <p:spPr/>
        <p:txBody>
          <a:bodyPr/>
          <a:lstStyle/>
          <a:p>
            <a:r>
              <a:rPr lang="en-US" dirty="0">
                <a:solidFill>
                  <a:srgbClr val="7030A0"/>
                </a:solidFill>
              </a:rPr>
              <a:t>A no show policy is needed</a:t>
            </a:r>
          </a:p>
          <a:p>
            <a:r>
              <a:rPr lang="en-US" dirty="0">
                <a:solidFill>
                  <a:srgbClr val="7030A0"/>
                </a:solidFill>
              </a:rPr>
              <a:t>A late arrival policy is needed</a:t>
            </a:r>
          </a:p>
          <a:p>
            <a:r>
              <a:rPr lang="en-US" dirty="0">
                <a:solidFill>
                  <a:srgbClr val="7030A0"/>
                </a:solidFill>
              </a:rPr>
              <a:t>Schedule groups with high no show potential into defined blocks of time and overbook during that time.</a:t>
            </a:r>
          </a:p>
          <a:p>
            <a:pPr lvl="1"/>
            <a:r>
              <a:rPr lang="en-US" dirty="0">
                <a:solidFill>
                  <a:srgbClr val="7030A0"/>
                </a:solidFill>
              </a:rPr>
              <a:t>Example: consistent high no shows in afternoon with new patients.  Create a new patient block for several providers during this time and double book new patients.  </a:t>
            </a:r>
          </a:p>
        </p:txBody>
      </p:sp>
      <p:sp>
        <p:nvSpPr>
          <p:cNvPr id="4" name="Footer Placeholder 3"/>
          <p:cNvSpPr>
            <a:spLocks noGrp="1"/>
          </p:cNvSpPr>
          <p:nvPr>
            <p:ph type="ftr" sz="quarter" idx="11"/>
          </p:nvPr>
        </p:nvSpPr>
        <p:spPr/>
        <p:txBody>
          <a:bodyPr/>
          <a:lstStyle/>
          <a:p>
            <a:r>
              <a:rPr lang="en-US" b="1" i="1" dirty="0">
                <a:solidFill>
                  <a:srgbClr val="7030A0"/>
                </a:solidFill>
              </a:rPr>
              <a:t>Family First Health</a:t>
            </a:r>
          </a:p>
        </p:txBody>
      </p:sp>
    </p:spTree>
    <p:extLst>
      <p:ext uri="{BB962C8B-B14F-4D97-AF65-F5344CB8AC3E}">
        <p14:creationId xmlns:p14="http://schemas.microsoft.com/office/powerpoint/2010/main" val="2829002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2">
                    <a:lumMod val="75000"/>
                  </a:schemeClr>
                </a:solidFill>
              </a:rPr>
              <a:t>Support Staff</a:t>
            </a:r>
          </a:p>
        </p:txBody>
      </p:sp>
      <p:sp>
        <p:nvSpPr>
          <p:cNvPr id="3" name="Content Placeholder 2"/>
          <p:cNvSpPr>
            <a:spLocks noGrp="1"/>
          </p:cNvSpPr>
          <p:nvPr>
            <p:ph idx="1"/>
          </p:nvPr>
        </p:nvSpPr>
        <p:spPr/>
        <p:txBody>
          <a:bodyPr/>
          <a:lstStyle/>
          <a:p>
            <a:pPr marL="0" indent="0">
              <a:buNone/>
            </a:pPr>
            <a:r>
              <a:rPr lang="en-US" dirty="0">
                <a:solidFill>
                  <a:srgbClr val="7030A0"/>
                </a:solidFill>
              </a:rPr>
              <a:t>Increased standardization in your practice compensates for a less experienced staff</a:t>
            </a:r>
          </a:p>
          <a:p>
            <a:r>
              <a:rPr lang="en-US" dirty="0">
                <a:solidFill>
                  <a:srgbClr val="7030A0"/>
                </a:solidFill>
              </a:rPr>
              <a:t>Do you have qualified assistants?</a:t>
            </a:r>
          </a:p>
          <a:p>
            <a:pPr lvl="1"/>
            <a:r>
              <a:rPr lang="en-US" dirty="0">
                <a:solidFill>
                  <a:srgbClr val="7030A0"/>
                </a:solidFill>
              </a:rPr>
              <a:t>Do you train on the job or only hire experienced staff?</a:t>
            </a:r>
          </a:p>
          <a:p>
            <a:r>
              <a:rPr lang="en-US" dirty="0">
                <a:solidFill>
                  <a:srgbClr val="7030A0"/>
                </a:solidFill>
              </a:rPr>
              <a:t>Do you utilize EFDA’s, are they well trained?</a:t>
            </a:r>
          </a:p>
          <a:p>
            <a:pPr lvl="1"/>
            <a:r>
              <a:rPr lang="en-US" dirty="0">
                <a:solidFill>
                  <a:srgbClr val="7030A0"/>
                </a:solidFill>
              </a:rPr>
              <a:t>Do you hire experienced EFDA’s or train new grads?</a:t>
            </a:r>
          </a:p>
          <a:p>
            <a:r>
              <a:rPr lang="en-US" dirty="0">
                <a:solidFill>
                  <a:srgbClr val="7030A0"/>
                </a:solidFill>
              </a:rPr>
              <a:t>Is your front desk adequately trained?</a:t>
            </a:r>
          </a:p>
          <a:p>
            <a:pPr lvl="1"/>
            <a:r>
              <a:rPr lang="en-US" dirty="0">
                <a:solidFill>
                  <a:srgbClr val="7030A0"/>
                </a:solidFill>
              </a:rPr>
              <a:t>Is scheduling a source of frustration in the practice?</a:t>
            </a:r>
          </a:p>
          <a:p>
            <a:pPr lvl="1"/>
            <a:r>
              <a:rPr lang="en-US" dirty="0">
                <a:solidFill>
                  <a:srgbClr val="7030A0"/>
                </a:solidFill>
              </a:rPr>
              <a:t>Tension between front office and clinical teams.</a:t>
            </a:r>
          </a:p>
          <a:p>
            <a:pPr lvl="2"/>
            <a:r>
              <a:rPr lang="en-US" dirty="0">
                <a:solidFill>
                  <a:srgbClr val="7030A0"/>
                </a:solidFill>
              </a:rPr>
              <a:t>Consider cross training</a:t>
            </a:r>
          </a:p>
        </p:txBody>
      </p:sp>
      <p:sp>
        <p:nvSpPr>
          <p:cNvPr id="4" name="Footer Placeholder 3"/>
          <p:cNvSpPr>
            <a:spLocks noGrp="1"/>
          </p:cNvSpPr>
          <p:nvPr>
            <p:ph type="ftr" sz="quarter" idx="11"/>
          </p:nvPr>
        </p:nvSpPr>
        <p:spPr/>
        <p:txBody>
          <a:bodyPr/>
          <a:lstStyle/>
          <a:p>
            <a:r>
              <a:rPr lang="en-US" b="1" i="1" dirty="0">
                <a:solidFill>
                  <a:srgbClr val="7030A0"/>
                </a:solidFill>
              </a:rPr>
              <a:t>Family First Health</a:t>
            </a:r>
          </a:p>
        </p:txBody>
      </p:sp>
    </p:spTree>
    <p:extLst>
      <p:ext uri="{BB962C8B-B14F-4D97-AF65-F5344CB8AC3E}">
        <p14:creationId xmlns:p14="http://schemas.microsoft.com/office/powerpoint/2010/main" val="3571627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2">
                    <a:lumMod val="75000"/>
                  </a:schemeClr>
                </a:solidFill>
              </a:rPr>
              <a:t>Staff improvement:</a:t>
            </a:r>
          </a:p>
        </p:txBody>
      </p:sp>
      <p:sp>
        <p:nvSpPr>
          <p:cNvPr id="3" name="Content Placeholder 2"/>
          <p:cNvSpPr>
            <a:spLocks noGrp="1"/>
          </p:cNvSpPr>
          <p:nvPr>
            <p:ph idx="1"/>
          </p:nvPr>
        </p:nvSpPr>
        <p:spPr/>
        <p:txBody>
          <a:bodyPr>
            <a:normAutofit/>
          </a:bodyPr>
          <a:lstStyle/>
          <a:p>
            <a:pPr marL="0" indent="0">
              <a:buNone/>
            </a:pPr>
            <a:r>
              <a:rPr lang="en-US" dirty="0">
                <a:solidFill>
                  <a:srgbClr val="7030A0"/>
                </a:solidFill>
              </a:rPr>
              <a:t>Using a template often helps staff understand the pace and expectations for the day.  </a:t>
            </a:r>
          </a:p>
          <a:p>
            <a:pPr marL="0" indent="0">
              <a:buNone/>
            </a:pPr>
            <a:endParaRPr lang="en-US" dirty="0">
              <a:solidFill>
                <a:srgbClr val="7030A0"/>
              </a:solidFill>
            </a:endParaRPr>
          </a:p>
          <a:p>
            <a:r>
              <a:rPr lang="en-US" dirty="0">
                <a:solidFill>
                  <a:srgbClr val="7030A0"/>
                </a:solidFill>
              </a:rPr>
              <a:t>Scheduling standardization (template utilization) </a:t>
            </a:r>
          </a:p>
          <a:p>
            <a:pPr lvl="1"/>
            <a:r>
              <a:rPr lang="en-US" dirty="0">
                <a:solidFill>
                  <a:srgbClr val="7030A0"/>
                </a:solidFill>
              </a:rPr>
              <a:t>compensates for lack of experience</a:t>
            </a:r>
          </a:p>
          <a:p>
            <a:pPr lvl="1"/>
            <a:r>
              <a:rPr lang="en-US" dirty="0">
                <a:solidFill>
                  <a:srgbClr val="7030A0"/>
                </a:solidFill>
              </a:rPr>
              <a:t>Helps management appropriately allocate staff</a:t>
            </a:r>
          </a:p>
          <a:p>
            <a:pPr lvl="1"/>
            <a:r>
              <a:rPr lang="en-US" dirty="0">
                <a:solidFill>
                  <a:srgbClr val="7030A0"/>
                </a:solidFill>
              </a:rPr>
              <a:t>Improves equipment utilization efficiency</a:t>
            </a:r>
          </a:p>
          <a:p>
            <a:pPr lvl="1"/>
            <a:r>
              <a:rPr lang="en-US" dirty="0">
                <a:solidFill>
                  <a:srgbClr val="7030A0"/>
                </a:solidFill>
              </a:rPr>
              <a:t>Decreases stress in practice</a:t>
            </a:r>
          </a:p>
          <a:p>
            <a:pPr marL="457200" lvl="1" indent="0">
              <a:buNone/>
            </a:pPr>
            <a:endParaRPr lang="en-US" dirty="0"/>
          </a:p>
        </p:txBody>
      </p:sp>
      <p:sp>
        <p:nvSpPr>
          <p:cNvPr id="4" name="Footer Placeholder 3"/>
          <p:cNvSpPr>
            <a:spLocks noGrp="1"/>
          </p:cNvSpPr>
          <p:nvPr>
            <p:ph type="ftr" sz="quarter" idx="11"/>
          </p:nvPr>
        </p:nvSpPr>
        <p:spPr/>
        <p:txBody>
          <a:bodyPr/>
          <a:lstStyle/>
          <a:p>
            <a:r>
              <a:rPr lang="en-US" b="1" i="1" dirty="0">
                <a:solidFill>
                  <a:srgbClr val="7030A0"/>
                </a:solidFill>
              </a:rPr>
              <a:t>Family First Health</a:t>
            </a:r>
          </a:p>
        </p:txBody>
      </p:sp>
    </p:spTree>
    <p:extLst>
      <p:ext uri="{BB962C8B-B14F-4D97-AF65-F5344CB8AC3E}">
        <p14:creationId xmlns:p14="http://schemas.microsoft.com/office/powerpoint/2010/main" val="172857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2">
                    <a:lumMod val="75000"/>
                  </a:schemeClr>
                </a:solidFill>
              </a:rPr>
              <a:t>Provider Skill Set</a:t>
            </a:r>
          </a:p>
        </p:txBody>
      </p:sp>
      <p:sp>
        <p:nvSpPr>
          <p:cNvPr id="3" name="Content Placeholder 2"/>
          <p:cNvSpPr>
            <a:spLocks noGrp="1"/>
          </p:cNvSpPr>
          <p:nvPr>
            <p:ph idx="1"/>
          </p:nvPr>
        </p:nvSpPr>
        <p:spPr/>
        <p:txBody>
          <a:bodyPr/>
          <a:lstStyle/>
          <a:p>
            <a:r>
              <a:rPr lang="en-US" dirty="0">
                <a:solidFill>
                  <a:srgbClr val="7030A0"/>
                </a:solidFill>
              </a:rPr>
              <a:t>Understand your providers strengths and areas of needed development  </a:t>
            </a:r>
          </a:p>
          <a:p>
            <a:r>
              <a:rPr lang="en-US" dirty="0">
                <a:solidFill>
                  <a:srgbClr val="7030A0"/>
                </a:solidFill>
              </a:rPr>
              <a:t>All providers are not created equally</a:t>
            </a:r>
          </a:p>
          <a:p>
            <a:r>
              <a:rPr lang="en-US" dirty="0">
                <a:solidFill>
                  <a:srgbClr val="7030A0"/>
                </a:solidFill>
              </a:rPr>
              <a:t>Hire for fit.  During the interview process be realistic and upfront about challenges of practice, work conditions, practice philosophy and expected productivity.</a:t>
            </a:r>
          </a:p>
          <a:p>
            <a:pPr lvl="1"/>
            <a:r>
              <a:rPr lang="en-US" dirty="0">
                <a:solidFill>
                  <a:srgbClr val="7030A0"/>
                </a:solidFill>
              </a:rPr>
              <a:t>This will lead to increased retention and job satisfaction.</a:t>
            </a:r>
          </a:p>
          <a:p>
            <a:pPr marL="0" indent="0">
              <a:buNone/>
            </a:pPr>
            <a:endParaRPr lang="en-US" dirty="0"/>
          </a:p>
        </p:txBody>
      </p:sp>
      <p:sp>
        <p:nvSpPr>
          <p:cNvPr id="4" name="Footer Placeholder 3"/>
          <p:cNvSpPr>
            <a:spLocks noGrp="1"/>
          </p:cNvSpPr>
          <p:nvPr>
            <p:ph type="ftr" sz="quarter" idx="11"/>
          </p:nvPr>
        </p:nvSpPr>
        <p:spPr/>
        <p:txBody>
          <a:bodyPr/>
          <a:lstStyle/>
          <a:p>
            <a:r>
              <a:rPr lang="en-US" b="1" i="1" dirty="0">
                <a:solidFill>
                  <a:srgbClr val="7030A0"/>
                </a:solidFill>
              </a:rPr>
              <a:t>Family First Health</a:t>
            </a:r>
          </a:p>
        </p:txBody>
      </p:sp>
    </p:spTree>
    <p:extLst>
      <p:ext uri="{BB962C8B-B14F-4D97-AF65-F5344CB8AC3E}">
        <p14:creationId xmlns:p14="http://schemas.microsoft.com/office/powerpoint/2010/main" val="2264620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accent2">
                    <a:lumMod val="75000"/>
                  </a:schemeClr>
                </a:solidFill>
              </a:rPr>
              <a:t>Communicate with Providers</a:t>
            </a:r>
            <a:br>
              <a:rPr lang="en-US" dirty="0"/>
            </a:br>
            <a:endParaRPr lang="en-US" dirty="0"/>
          </a:p>
        </p:txBody>
      </p:sp>
      <p:sp>
        <p:nvSpPr>
          <p:cNvPr id="3" name="Content Placeholder 2"/>
          <p:cNvSpPr>
            <a:spLocks noGrp="1"/>
          </p:cNvSpPr>
          <p:nvPr>
            <p:ph idx="1"/>
          </p:nvPr>
        </p:nvSpPr>
        <p:spPr>
          <a:xfrm>
            <a:off x="628650" y="1524000"/>
            <a:ext cx="7886700" cy="4652963"/>
          </a:xfrm>
        </p:spPr>
        <p:txBody>
          <a:bodyPr>
            <a:normAutofit fontScale="92500" lnSpcReduction="20000"/>
          </a:bodyPr>
          <a:lstStyle/>
          <a:p>
            <a:r>
              <a:rPr lang="en-US" dirty="0">
                <a:solidFill>
                  <a:srgbClr val="7030A0"/>
                </a:solidFill>
              </a:rPr>
              <a:t>Once providers are on board communicate with them </a:t>
            </a:r>
            <a:r>
              <a:rPr lang="en-US" b="1" dirty="0">
                <a:solidFill>
                  <a:srgbClr val="7030A0"/>
                </a:solidFill>
              </a:rPr>
              <a:t>OFTEN.</a:t>
            </a:r>
          </a:p>
          <a:p>
            <a:r>
              <a:rPr lang="en-US" dirty="0">
                <a:solidFill>
                  <a:srgbClr val="7030A0"/>
                </a:solidFill>
              </a:rPr>
              <a:t>Discuss</a:t>
            </a:r>
          </a:p>
          <a:p>
            <a:pPr lvl="1"/>
            <a:r>
              <a:rPr lang="en-US" dirty="0">
                <a:solidFill>
                  <a:srgbClr val="7030A0"/>
                </a:solidFill>
              </a:rPr>
              <a:t>Visits needed per hour</a:t>
            </a:r>
          </a:p>
          <a:p>
            <a:pPr lvl="1"/>
            <a:r>
              <a:rPr lang="en-US" dirty="0">
                <a:solidFill>
                  <a:srgbClr val="7030A0"/>
                </a:solidFill>
              </a:rPr>
              <a:t>Visit types provided in practice </a:t>
            </a:r>
          </a:p>
          <a:p>
            <a:pPr lvl="2"/>
            <a:r>
              <a:rPr lang="en-US" dirty="0">
                <a:solidFill>
                  <a:srgbClr val="7030A0"/>
                </a:solidFill>
              </a:rPr>
              <a:t>Make sure their treatment philosophy matches the organizational &amp; department philosophies.</a:t>
            </a:r>
          </a:p>
          <a:p>
            <a:pPr lvl="2"/>
            <a:r>
              <a:rPr lang="en-US" dirty="0">
                <a:solidFill>
                  <a:srgbClr val="7030A0"/>
                </a:solidFill>
              </a:rPr>
              <a:t>Educate providers on the differences in reimbursement types (sliding fee scale &amp; insurance).</a:t>
            </a:r>
          </a:p>
          <a:p>
            <a:r>
              <a:rPr lang="en-US" dirty="0">
                <a:solidFill>
                  <a:srgbClr val="7030A0"/>
                </a:solidFill>
              </a:rPr>
              <a:t>Include providers in visit conversations.  </a:t>
            </a:r>
            <a:r>
              <a:rPr lang="en-US" b="1" dirty="0">
                <a:solidFill>
                  <a:srgbClr val="7030A0"/>
                </a:solidFill>
              </a:rPr>
              <a:t>THIS IS ESSENTIAL.</a:t>
            </a:r>
          </a:p>
          <a:p>
            <a:r>
              <a:rPr lang="en-US" dirty="0">
                <a:solidFill>
                  <a:srgbClr val="7030A0"/>
                </a:solidFill>
              </a:rPr>
              <a:t>Visits should be scheduled from a template.  This gives a starting point of predictability and consistency. </a:t>
            </a:r>
          </a:p>
          <a:p>
            <a:r>
              <a:rPr lang="en-US" dirty="0">
                <a:solidFill>
                  <a:srgbClr val="7030A0"/>
                </a:solidFill>
              </a:rPr>
              <a:t>The template should be co-created with your providers.  Clear goals &amp; parameters should be established first.  </a:t>
            </a:r>
          </a:p>
          <a:p>
            <a:pPr marL="0" indent="0">
              <a:buNone/>
            </a:pPr>
            <a:endParaRPr lang="en-US" dirty="0"/>
          </a:p>
        </p:txBody>
      </p:sp>
      <p:sp>
        <p:nvSpPr>
          <p:cNvPr id="4" name="Footer Placeholder 3"/>
          <p:cNvSpPr>
            <a:spLocks noGrp="1"/>
          </p:cNvSpPr>
          <p:nvPr>
            <p:ph type="ftr" sz="quarter" idx="11"/>
          </p:nvPr>
        </p:nvSpPr>
        <p:spPr/>
        <p:txBody>
          <a:bodyPr/>
          <a:lstStyle/>
          <a:p>
            <a:r>
              <a:rPr lang="en-US" b="1" i="1" dirty="0">
                <a:solidFill>
                  <a:schemeClr val="accent2">
                    <a:lumMod val="75000"/>
                  </a:schemeClr>
                </a:solidFill>
              </a:rPr>
              <a:t>Family First Health</a:t>
            </a:r>
          </a:p>
        </p:txBody>
      </p:sp>
    </p:spTree>
    <p:extLst>
      <p:ext uri="{BB962C8B-B14F-4D97-AF65-F5344CB8AC3E}">
        <p14:creationId xmlns:p14="http://schemas.microsoft.com/office/powerpoint/2010/main" val="784360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152400"/>
            <a:ext cx="2949178" cy="762000"/>
          </a:xfrm>
        </p:spPr>
        <p:txBody>
          <a:bodyPr>
            <a:normAutofit/>
          </a:bodyPr>
          <a:lstStyle/>
          <a:p>
            <a:pPr algn="ctr"/>
            <a:r>
              <a:rPr lang="en-US" dirty="0">
                <a:solidFill>
                  <a:schemeClr val="accent2">
                    <a:lumMod val="75000"/>
                  </a:schemeClr>
                </a:solidFill>
              </a:rPr>
              <a:t>Base Template: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05320124"/>
              </p:ext>
            </p:extLst>
          </p:nvPr>
        </p:nvGraphicFramePr>
        <p:xfrm>
          <a:off x="4267200" y="0"/>
          <a:ext cx="4648200" cy="6738473"/>
        </p:xfrm>
        <a:graphic>
          <a:graphicData uri="http://schemas.openxmlformats.org/drawingml/2006/table">
            <a:tbl>
              <a:tblPr/>
              <a:tblGrid>
                <a:gridCol w="581025">
                  <a:extLst>
                    <a:ext uri="{9D8B030D-6E8A-4147-A177-3AD203B41FA5}">
                      <a16:colId xmlns:a16="http://schemas.microsoft.com/office/drawing/2014/main" val="20000"/>
                    </a:ext>
                  </a:extLst>
                </a:gridCol>
                <a:gridCol w="581025">
                  <a:extLst>
                    <a:ext uri="{9D8B030D-6E8A-4147-A177-3AD203B41FA5}">
                      <a16:colId xmlns:a16="http://schemas.microsoft.com/office/drawing/2014/main" val="20001"/>
                    </a:ext>
                  </a:extLst>
                </a:gridCol>
                <a:gridCol w="581025">
                  <a:extLst>
                    <a:ext uri="{9D8B030D-6E8A-4147-A177-3AD203B41FA5}">
                      <a16:colId xmlns:a16="http://schemas.microsoft.com/office/drawing/2014/main" val="20002"/>
                    </a:ext>
                  </a:extLst>
                </a:gridCol>
                <a:gridCol w="581025">
                  <a:extLst>
                    <a:ext uri="{9D8B030D-6E8A-4147-A177-3AD203B41FA5}">
                      <a16:colId xmlns:a16="http://schemas.microsoft.com/office/drawing/2014/main" val="20003"/>
                    </a:ext>
                  </a:extLst>
                </a:gridCol>
                <a:gridCol w="581025">
                  <a:extLst>
                    <a:ext uri="{9D8B030D-6E8A-4147-A177-3AD203B41FA5}">
                      <a16:colId xmlns:a16="http://schemas.microsoft.com/office/drawing/2014/main" val="20004"/>
                    </a:ext>
                  </a:extLst>
                </a:gridCol>
                <a:gridCol w="581025">
                  <a:extLst>
                    <a:ext uri="{9D8B030D-6E8A-4147-A177-3AD203B41FA5}">
                      <a16:colId xmlns:a16="http://schemas.microsoft.com/office/drawing/2014/main" val="20005"/>
                    </a:ext>
                  </a:extLst>
                </a:gridCol>
                <a:gridCol w="581025">
                  <a:extLst>
                    <a:ext uri="{9D8B030D-6E8A-4147-A177-3AD203B41FA5}">
                      <a16:colId xmlns:a16="http://schemas.microsoft.com/office/drawing/2014/main" val="20006"/>
                    </a:ext>
                  </a:extLst>
                </a:gridCol>
                <a:gridCol w="581025">
                  <a:extLst>
                    <a:ext uri="{9D8B030D-6E8A-4147-A177-3AD203B41FA5}">
                      <a16:colId xmlns:a16="http://schemas.microsoft.com/office/drawing/2014/main" val="20007"/>
                    </a:ext>
                  </a:extLst>
                </a:gridCol>
              </a:tblGrid>
              <a:tr h="78208">
                <a:tc>
                  <a:txBody>
                    <a:bodyPr/>
                    <a:lstStyle/>
                    <a:p>
                      <a:pPr algn="l" fontAlgn="b"/>
                      <a:r>
                        <a:rPr lang="en-US" sz="500" b="1" i="0" u="none" strike="noStrike" dirty="0">
                          <a:solidFill>
                            <a:srgbClr val="000000"/>
                          </a:solidFill>
                          <a:effectLst/>
                          <a:latin typeface="Calibri"/>
                        </a:rPr>
                        <a:t>      </a:t>
                      </a:r>
                    </a:p>
                  </a:txBody>
                  <a:tcPr marL="4689" marR="4689" marT="4689"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a:noFill/>
                    </a:lnB>
                  </a:tcPr>
                </a:tc>
                <a:extLst>
                  <a:ext uri="{0D108BD9-81ED-4DB2-BD59-A6C34878D82A}">
                    <a16:rowId xmlns:a16="http://schemas.microsoft.com/office/drawing/2014/main" val="10000"/>
                  </a:ext>
                </a:extLst>
              </a:tr>
              <a:tr h="0">
                <a:tc>
                  <a:txBody>
                    <a:bodyPr/>
                    <a:lstStyle/>
                    <a:p>
                      <a:pPr algn="l" fontAlgn="b"/>
                      <a:endParaRPr lang="en-US" sz="500" b="1" i="0" u="none" strike="noStrike" dirty="0">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a:endParaRP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0"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0"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Calibri"/>
                      </a:endParaRP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a:noFill/>
                    </a:lnB>
                  </a:tcPr>
                </a:tc>
                <a:extLst>
                  <a:ext uri="{0D108BD9-81ED-4DB2-BD59-A6C34878D82A}">
                    <a16:rowId xmlns:a16="http://schemas.microsoft.com/office/drawing/2014/main" val="10001"/>
                  </a:ext>
                </a:extLst>
              </a:tr>
              <a:tr h="497230">
                <a:tc>
                  <a:txBody>
                    <a:bodyPr/>
                    <a:lstStyle/>
                    <a:p>
                      <a:pPr algn="l" fontAlgn="b"/>
                      <a:endParaRPr lang="en-US" sz="500" b="1" i="0" u="none" strike="noStrike" dirty="0">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a:endParaRP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dirty="0">
                          <a:solidFill>
                            <a:srgbClr val="000000"/>
                          </a:solidFill>
                          <a:effectLst/>
                          <a:latin typeface="Arial"/>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700" b="1" i="0" u="none" strike="noStrike" dirty="0">
                          <a:solidFill>
                            <a:srgbClr val="000000"/>
                          </a:solidFill>
                          <a:effectLst/>
                          <a:latin typeface="Arial"/>
                        </a:rPr>
                        <a:t>14 Patient </a:t>
                      </a:r>
                      <a:r>
                        <a:rPr lang="en-US" sz="700" b="1" i="0" u="none" strike="noStrike" baseline="0" dirty="0">
                          <a:solidFill>
                            <a:srgbClr val="000000"/>
                          </a:solidFill>
                          <a:effectLst/>
                          <a:latin typeface="Arial"/>
                        </a:rPr>
                        <a:t>Sample base </a:t>
                      </a:r>
                      <a:r>
                        <a:rPr lang="en-US" sz="700" b="1" i="0" u="none" strike="noStrike" dirty="0">
                          <a:solidFill>
                            <a:srgbClr val="000000"/>
                          </a:solidFill>
                          <a:effectLst/>
                          <a:latin typeface="Arial"/>
                        </a:rPr>
                        <a:t>Template</a:t>
                      </a:r>
                    </a:p>
                  </a:txBody>
                  <a:tcPr marL="4689" marR="4689" marT="4689"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500" b="0" i="0" u="none" strike="noStrike" dirty="0">
                        <a:solidFill>
                          <a:srgbClr val="000000"/>
                        </a:solidFill>
                        <a:effectLst/>
                        <a:latin typeface="Calibri"/>
                      </a:endParaRP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a:noFill/>
                    </a:lnB>
                  </a:tcPr>
                </a:tc>
                <a:extLst>
                  <a:ext uri="{0D108BD9-81ED-4DB2-BD59-A6C34878D82A}">
                    <a16:rowId xmlns:a16="http://schemas.microsoft.com/office/drawing/2014/main" val="10002"/>
                  </a:ext>
                </a:extLst>
              </a:tr>
              <a:tr h="97123">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a:endParaRP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0"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dirty="0">
                          <a:solidFill>
                            <a:srgbClr val="000000"/>
                          </a:solidFill>
                          <a:effectLst/>
                          <a:latin typeface="Arial"/>
                        </a:rPr>
                        <a:t>8AM</a:t>
                      </a: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0"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a:endParaRP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a:noFill/>
                    </a:lnB>
                  </a:tcPr>
                </a:tc>
                <a:extLst>
                  <a:ext uri="{0D108BD9-81ED-4DB2-BD59-A6C34878D82A}">
                    <a16:rowId xmlns:a16="http://schemas.microsoft.com/office/drawing/2014/main" val="10003"/>
                  </a:ext>
                </a:extLst>
              </a:tr>
              <a:tr h="97123">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1" i="0" u="none" strike="noStrike" dirty="0">
                        <a:solidFill>
                          <a:srgbClr val="000000"/>
                        </a:solidFill>
                        <a:effectLst/>
                        <a:latin typeface="Calibri"/>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1" i="0" u="none" strike="noStrike" dirty="0">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a:noFill/>
                    </a:lnB>
                  </a:tcPr>
                </a:tc>
                <a:extLst>
                  <a:ext uri="{0D108BD9-81ED-4DB2-BD59-A6C34878D82A}">
                    <a16:rowId xmlns:a16="http://schemas.microsoft.com/office/drawing/2014/main" val="10004"/>
                  </a:ext>
                </a:extLst>
              </a:tr>
              <a:tr h="122413">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dirty="0">
                          <a:solidFill>
                            <a:srgbClr val="000000"/>
                          </a:solidFill>
                          <a:effectLst/>
                          <a:latin typeface="Calibri"/>
                        </a:rPr>
                        <a:t>CHAIR 1</a:t>
                      </a: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1" i="0" u="none" strike="noStrike" dirty="0">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dirty="0">
                          <a:solidFill>
                            <a:srgbClr val="000000"/>
                          </a:solidFill>
                          <a:effectLst/>
                          <a:latin typeface="Calibri"/>
                        </a:rPr>
                        <a:t>CHAIR 2</a:t>
                      </a: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2413">
                <a:tc>
                  <a:txBody>
                    <a:bodyPr/>
                    <a:lstStyle/>
                    <a:p>
                      <a:pPr algn="r" fontAlgn="b"/>
                      <a:r>
                        <a:rPr lang="en-US" sz="800" b="1" i="0" u="none" strike="noStrike" dirty="0">
                          <a:solidFill>
                            <a:srgbClr val="000000"/>
                          </a:solidFill>
                          <a:effectLst/>
                          <a:latin typeface="Calibri"/>
                        </a:rPr>
                        <a:t>8:00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dirty="0">
                          <a:solidFill>
                            <a:srgbClr val="000000"/>
                          </a:solidFill>
                          <a:effectLst/>
                          <a:latin typeface="Calibri"/>
                        </a:rPr>
                        <a:t>8:00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6"/>
                  </a:ext>
                </a:extLst>
              </a:tr>
              <a:tr h="97123">
                <a:tc>
                  <a:txBody>
                    <a:bodyPr/>
                    <a:lstStyle/>
                    <a:p>
                      <a:pPr algn="r" fontAlgn="b"/>
                      <a:r>
                        <a:rPr lang="en-US" sz="500" b="1" i="0" u="none" strike="noStrike" dirty="0">
                          <a:solidFill>
                            <a:srgbClr val="000000"/>
                          </a:solidFill>
                          <a:effectLst/>
                          <a:latin typeface="Calibri"/>
                        </a:rPr>
                        <a:t>8:10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dirty="0">
                          <a:solidFill>
                            <a:srgbClr val="000000"/>
                          </a:solidFill>
                          <a:effectLst/>
                          <a:latin typeface="Calibri"/>
                        </a:rPr>
                        <a:t>8:10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122413">
                <a:tc>
                  <a:txBody>
                    <a:bodyPr/>
                    <a:lstStyle/>
                    <a:p>
                      <a:pPr algn="r" fontAlgn="b"/>
                      <a:r>
                        <a:rPr lang="en-US" sz="500" b="1" i="0" u="none" strike="noStrike" dirty="0">
                          <a:solidFill>
                            <a:srgbClr val="000000"/>
                          </a:solidFill>
                          <a:effectLst/>
                          <a:latin typeface="Calibri"/>
                        </a:rPr>
                        <a:t>8:20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1</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dirty="0">
                          <a:solidFill>
                            <a:srgbClr val="000000"/>
                          </a:solidFill>
                          <a:effectLst/>
                          <a:latin typeface="Calibri"/>
                        </a:rPr>
                        <a:t>8:20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2</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122413">
                <a:tc>
                  <a:txBody>
                    <a:bodyPr/>
                    <a:lstStyle/>
                    <a:p>
                      <a:pPr algn="r" fontAlgn="b"/>
                      <a:r>
                        <a:rPr lang="en-US" sz="500" b="1" i="0" u="none" strike="noStrike">
                          <a:solidFill>
                            <a:srgbClr val="000000"/>
                          </a:solidFill>
                          <a:effectLst/>
                          <a:latin typeface="Calibri"/>
                        </a:rPr>
                        <a:t>8:30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8:00am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8:30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8:00am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97123">
                <a:tc>
                  <a:txBody>
                    <a:bodyPr/>
                    <a:lstStyle/>
                    <a:p>
                      <a:pPr algn="r" fontAlgn="b"/>
                      <a:r>
                        <a:rPr lang="en-US" sz="500" b="1" i="0" u="none" strike="noStrike">
                          <a:solidFill>
                            <a:srgbClr val="000000"/>
                          </a:solidFill>
                          <a:effectLst/>
                          <a:latin typeface="Calibri"/>
                        </a:rPr>
                        <a:t>8:40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8:40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97123">
                <a:tc>
                  <a:txBody>
                    <a:bodyPr/>
                    <a:lstStyle/>
                    <a:p>
                      <a:pPr algn="r" fontAlgn="b"/>
                      <a:r>
                        <a:rPr lang="en-US" sz="500" b="1" i="0" u="none" strike="noStrike">
                          <a:solidFill>
                            <a:srgbClr val="000000"/>
                          </a:solidFill>
                          <a:effectLst/>
                          <a:latin typeface="Calibri"/>
                        </a:rPr>
                        <a:t>8:50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Calibri"/>
                        </a:rPr>
                        <a:t>8:50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22413">
                <a:tc>
                  <a:txBody>
                    <a:bodyPr/>
                    <a:lstStyle/>
                    <a:p>
                      <a:pPr algn="r" fontAlgn="b"/>
                      <a:r>
                        <a:rPr lang="en-US" sz="800" b="1" i="0" u="none" strike="noStrike" dirty="0">
                          <a:solidFill>
                            <a:srgbClr val="000000"/>
                          </a:solidFill>
                          <a:effectLst/>
                          <a:latin typeface="Calibri"/>
                        </a:rPr>
                        <a:t>9:00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dirty="0">
                          <a:solidFill>
                            <a:srgbClr val="000000"/>
                          </a:solidFill>
                          <a:effectLst/>
                          <a:latin typeface="Calibri"/>
                        </a:rPr>
                        <a:t>9:00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2"/>
                  </a:ext>
                </a:extLst>
              </a:tr>
              <a:tr h="123347">
                <a:tc>
                  <a:txBody>
                    <a:bodyPr/>
                    <a:lstStyle/>
                    <a:p>
                      <a:pPr algn="r" fontAlgn="b"/>
                      <a:r>
                        <a:rPr lang="en-US" sz="500" b="1" i="0" u="none" strike="noStrike">
                          <a:solidFill>
                            <a:srgbClr val="000000"/>
                          </a:solidFill>
                          <a:effectLst/>
                          <a:latin typeface="Calibri"/>
                        </a:rPr>
                        <a:t>9:10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dirty="0">
                          <a:solidFill>
                            <a:srgbClr val="000000"/>
                          </a:solidFill>
                          <a:effectLst/>
                          <a:latin typeface="Calibri"/>
                        </a:rPr>
                        <a:t>9:10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122413">
                <a:tc>
                  <a:txBody>
                    <a:bodyPr/>
                    <a:lstStyle/>
                    <a:p>
                      <a:pPr algn="r" fontAlgn="b"/>
                      <a:r>
                        <a:rPr lang="en-US" sz="500" b="1" i="0" u="none" strike="noStrike">
                          <a:solidFill>
                            <a:srgbClr val="000000"/>
                          </a:solidFill>
                          <a:effectLst/>
                          <a:latin typeface="Calibri"/>
                        </a:rPr>
                        <a:t>9:20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3</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9:20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4</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4"/>
                  </a:ext>
                </a:extLst>
              </a:tr>
              <a:tr h="122413">
                <a:tc>
                  <a:txBody>
                    <a:bodyPr/>
                    <a:lstStyle/>
                    <a:p>
                      <a:pPr algn="r" fontAlgn="b"/>
                      <a:r>
                        <a:rPr lang="en-US" sz="500" b="1" i="0" u="none" strike="noStrike">
                          <a:solidFill>
                            <a:srgbClr val="000000"/>
                          </a:solidFill>
                          <a:effectLst/>
                          <a:latin typeface="Calibri"/>
                        </a:rPr>
                        <a:t>9:30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9:00am</a:t>
                      </a: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9:30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9:00am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5"/>
                  </a:ext>
                </a:extLst>
              </a:tr>
              <a:tr h="97123">
                <a:tc>
                  <a:txBody>
                    <a:bodyPr/>
                    <a:lstStyle/>
                    <a:p>
                      <a:pPr algn="r" fontAlgn="b"/>
                      <a:r>
                        <a:rPr lang="en-US" sz="500" b="1" i="0" u="none" strike="noStrike">
                          <a:solidFill>
                            <a:srgbClr val="000000"/>
                          </a:solidFill>
                          <a:effectLst/>
                          <a:latin typeface="Calibri"/>
                        </a:rPr>
                        <a:t>9:40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9:40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6"/>
                  </a:ext>
                </a:extLst>
              </a:tr>
              <a:tr h="97123">
                <a:tc>
                  <a:txBody>
                    <a:bodyPr/>
                    <a:lstStyle/>
                    <a:p>
                      <a:pPr algn="r" fontAlgn="b"/>
                      <a:r>
                        <a:rPr lang="en-US" sz="500" b="1" i="0" u="none" strike="noStrike" dirty="0">
                          <a:solidFill>
                            <a:srgbClr val="000000"/>
                          </a:solidFill>
                          <a:effectLst/>
                          <a:latin typeface="Calibri"/>
                        </a:rPr>
                        <a:t>9:50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Calibri"/>
                        </a:rPr>
                        <a:t>9:50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22413">
                <a:tc>
                  <a:txBody>
                    <a:bodyPr/>
                    <a:lstStyle/>
                    <a:p>
                      <a:pPr algn="r" fontAlgn="b"/>
                      <a:r>
                        <a:rPr lang="en-US" sz="800" b="1" i="0" u="none" strike="noStrike" dirty="0">
                          <a:solidFill>
                            <a:srgbClr val="000000"/>
                          </a:solidFill>
                          <a:effectLst/>
                          <a:latin typeface="Calibri"/>
                        </a:rPr>
                        <a:t>10:00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dirty="0">
                          <a:solidFill>
                            <a:srgbClr val="000000"/>
                          </a:solidFill>
                          <a:effectLst/>
                          <a:latin typeface="Calibri"/>
                        </a:rPr>
                        <a:t>10:00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8"/>
                  </a:ext>
                </a:extLst>
              </a:tr>
              <a:tr h="97123">
                <a:tc>
                  <a:txBody>
                    <a:bodyPr/>
                    <a:lstStyle/>
                    <a:p>
                      <a:pPr algn="r" fontAlgn="b"/>
                      <a:r>
                        <a:rPr lang="en-US" sz="500" b="1" i="0" u="none" strike="noStrike">
                          <a:solidFill>
                            <a:srgbClr val="000000"/>
                          </a:solidFill>
                          <a:effectLst/>
                          <a:latin typeface="Calibri"/>
                        </a:rPr>
                        <a:t>10:10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10:10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9"/>
                  </a:ext>
                </a:extLst>
              </a:tr>
              <a:tr h="122413">
                <a:tc>
                  <a:txBody>
                    <a:bodyPr/>
                    <a:lstStyle/>
                    <a:p>
                      <a:pPr algn="r" fontAlgn="b"/>
                      <a:r>
                        <a:rPr lang="en-US" sz="500" b="1" i="0" u="none" strike="noStrike">
                          <a:solidFill>
                            <a:srgbClr val="000000"/>
                          </a:solidFill>
                          <a:effectLst/>
                          <a:latin typeface="Calibri"/>
                        </a:rPr>
                        <a:t>10:20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5</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10:20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6</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0"/>
                  </a:ext>
                </a:extLst>
              </a:tr>
              <a:tr h="122413">
                <a:tc>
                  <a:txBody>
                    <a:bodyPr/>
                    <a:lstStyle/>
                    <a:p>
                      <a:pPr algn="r" fontAlgn="b"/>
                      <a:r>
                        <a:rPr lang="en-US" sz="500" b="1" i="0" u="none" strike="noStrike">
                          <a:solidFill>
                            <a:srgbClr val="000000"/>
                          </a:solidFill>
                          <a:effectLst/>
                          <a:latin typeface="Calibri"/>
                        </a:rPr>
                        <a:t>10:30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10:00am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10:30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10:00am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1"/>
                  </a:ext>
                </a:extLst>
              </a:tr>
              <a:tr h="97123">
                <a:tc>
                  <a:txBody>
                    <a:bodyPr/>
                    <a:lstStyle/>
                    <a:p>
                      <a:pPr algn="r" fontAlgn="b"/>
                      <a:r>
                        <a:rPr lang="en-US" sz="500" b="1" i="0" u="none" strike="noStrike">
                          <a:solidFill>
                            <a:srgbClr val="000000"/>
                          </a:solidFill>
                          <a:effectLst/>
                          <a:latin typeface="Calibri"/>
                        </a:rPr>
                        <a:t>10:40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10:40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2"/>
                  </a:ext>
                </a:extLst>
              </a:tr>
              <a:tr h="97123">
                <a:tc>
                  <a:txBody>
                    <a:bodyPr/>
                    <a:lstStyle/>
                    <a:p>
                      <a:pPr algn="r" fontAlgn="b"/>
                      <a:r>
                        <a:rPr lang="en-US" sz="500" b="1" i="0" u="none" strike="noStrike">
                          <a:solidFill>
                            <a:srgbClr val="000000"/>
                          </a:solidFill>
                          <a:effectLst/>
                          <a:latin typeface="Calibri"/>
                        </a:rPr>
                        <a:t>10:50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Calibri"/>
                        </a:rPr>
                        <a:t>10:50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22413">
                <a:tc>
                  <a:txBody>
                    <a:bodyPr/>
                    <a:lstStyle/>
                    <a:p>
                      <a:pPr algn="r" fontAlgn="b"/>
                      <a:r>
                        <a:rPr lang="en-US" sz="800" b="1" i="0" u="none" strike="noStrike" dirty="0">
                          <a:solidFill>
                            <a:srgbClr val="000000"/>
                          </a:solidFill>
                          <a:effectLst/>
                          <a:latin typeface="Calibri"/>
                        </a:rPr>
                        <a:t>11:00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dirty="0">
                          <a:solidFill>
                            <a:srgbClr val="000000"/>
                          </a:solidFill>
                          <a:effectLst/>
                          <a:latin typeface="Calibri"/>
                        </a:rPr>
                        <a:t>11:00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4"/>
                  </a:ext>
                </a:extLst>
              </a:tr>
              <a:tr h="97123">
                <a:tc>
                  <a:txBody>
                    <a:bodyPr/>
                    <a:lstStyle/>
                    <a:p>
                      <a:pPr algn="r" fontAlgn="b"/>
                      <a:r>
                        <a:rPr lang="en-US" sz="500" b="1" i="0" u="none" strike="noStrike">
                          <a:solidFill>
                            <a:srgbClr val="000000"/>
                          </a:solidFill>
                          <a:effectLst/>
                          <a:latin typeface="Calibri"/>
                        </a:rPr>
                        <a:t>11:10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dirty="0">
                          <a:solidFill>
                            <a:srgbClr val="000000"/>
                          </a:solidFill>
                          <a:effectLst/>
                          <a:latin typeface="Calibri"/>
                        </a:rPr>
                        <a:t>11:10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Arial"/>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Arial"/>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5"/>
                  </a:ext>
                </a:extLst>
              </a:tr>
              <a:tr h="122413">
                <a:tc>
                  <a:txBody>
                    <a:bodyPr/>
                    <a:lstStyle/>
                    <a:p>
                      <a:pPr algn="r" fontAlgn="b"/>
                      <a:r>
                        <a:rPr lang="en-US" sz="500" b="1" i="0" u="none" strike="noStrike">
                          <a:solidFill>
                            <a:srgbClr val="000000"/>
                          </a:solidFill>
                          <a:effectLst/>
                          <a:latin typeface="Calibri"/>
                        </a:rPr>
                        <a:t>11:20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7</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11:20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8</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6"/>
                  </a:ext>
                </a:extLst>
              </a:tr>
              <a:tr h="122413">
                <a:tc>
                  <a:txBody>
                    <a:bodyPr/>
                    <a:lstStyle/>
                    <a:p>
                      <a:pPr algn="r" fontAlgn="b"/>
                      <a:r>
                        <a:rPr lang="en-US" sz="500" b="1" i="0" u="none" strike="noStrike">
                          <a:solidFill>
                            <a:srgbClr val="000000"/>
                          </a:solidFill>
                          <a:effectLst/>
                          <a:latin typeface="Calibri"/>
                        </a:rPr>
                        <a:t>11:30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11:00am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11:30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11:00am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7"/>
                  </a:ext>
                </a:extLst>
              </a:tr>
              <a:tr h="97123">
                <a:tc>
                  <a:txBody>
                    <a:bodyPr/>
                    <a:lstStyle/>
                    <a:p>
                      <a:pPr algn="r" fontAlgn="b"/>
                      <a:r>
                        <a:rPr lang="en-US" sz="500" b="1" i="0" u="none" strike="noStrike">
                          <a:solidFill>
                            <a:srgbClr val="000000"/>
                          </a:solidFill>
                          <a:effectLst/>
                          <a:latin typeface="Calibri"/>
                        </a:rPr>
                        <a:t>11:40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11:40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8"/>
                  </a:ext>
                </a:extLst>
              </a:tr>
              <a:tr h="97123">
                <a:tc>
                  <a:txBody>
                    <a:bodyPr/>
                    <a:lstStyle/>
                    <a:p>
                      <a:pPr algn="r" fontAlgn="b"/>
                      <a:r>
                        <a:rPr lang="en-US" sz="500" b="1" i="0" u="none" strike="noStrike">
                          <a:solidFill>
                            <a:srgbClr val="000000"/>
                          </a:solidFill>
                          <a:effectLst/>
                          <a:latin typeface="Calibri"/>
                        </a:rPr>
                        <a:t>11:50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Calibri"/>
                        </a:rPr>
                        <a:t>11:50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9"/>
                  </a:ext>
                </a:extLst>
              </a:tr>
              <a:tr h="122413">
                <a:tc>
                  <a:txBody>
                    <a:bodyPr/>
                    <a:lstStyle/>
                    <a:p>
                      <a:pPr algn="r" fontAlgn="b"/>
                      <a:r>
                        <a:rPr lang="en-US" sz="800" b="1" i="0" u="none" strike="noStrike" dirty="0">
                          <a:solidFill>
                            <a:srgbClr val="FF0000"/>
                          </a:solidFill>
                          <a:effectLst/>
                          <a:latin typeface="Calibri"/>
                        </a:rPr>
                        <a:t>12:00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FF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FF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dirty="0">
                          <a:solidFill>
                            <a:srgbClr val="FF0000"/>
                          </a:solidFill>
                          <a:effectLst/>
                          <a:latin typeface="Calibri"/>
                        </a:rPr>
                        <a:t>12:00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FF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FF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FF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30"/>
                  </a:ext>
                </a:extLst>
              </a:tr>
              <a:tr h="97123">
                <a:tc>
                  <a:txBody>
                    <a:bodyPr/>
                    <a:lstStyle/>
                    <a:p>
                      <a:pPr algn="r" fontAlgn="b"/>
                      <a:r>
                        <a:rPr lang="en-US" sz="500" b="1" i="0" u="none" strike="noStrike">
                          <a:solidFill>
                            <a:srgbClr val="FF0000"/>
                          </a:solidFill>
                          <a:effectLst/>
                          <a:latin typeface="Calibri"/>
                        </a:rPr>
                        <a:t>12:10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FF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FF0000"/>
                          </a:solidFill>
                          <a:effectLst/>
                          <a:latin typeface="Calibri"/>
                        </a:rPr>
                        <a:t>12:10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FF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31"/>
                  </a:ext>
                </a:extLst>
              </a:tr>
              <a:tr h="97123">
                <a:tc>
                  <a:txBody>
                    <a:bodyPr/>
                    <a:lstStyle/>
                    <a:p>
                      <a:pPr algn="r" fontAlgn="b"/>
                      <a:r>
                        <a:rPr lang="en-US" sz="500" b="1" i="0" u="none" strike="noStrike">
                          <a:solidFill>
                            <a:srgbClr val="FF0000"/>
                          </a:solidFill>
                          <a:effectLst/>
                          <a:latin typeface="Calibri"/>
                        </a:rPr>
                        <a:t>12:20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500" b="1" i="0" u="none" strike="noStrike" dirty="0">
                          <a:solidFill>
                            <a:srgbClr val="FF0000"/>
                          </a:solidFill>
                          <a:effectLst/>
                          <a:latin typeface="Arial"/>
                        </a:rPr>
                        <a:t>LUNCH</a:t>
                      </a:r>
                    </a:p>
                  </a:txBody>
                  <a:tcPr marL="4689" marR="4689" marT="4689" marB="0" anchor="b">
                    <a:lnL>
                      <a:noFill/>
                    </a:lnL>
                    <a:lnR>
                      <a:noFill/>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FF0000"/>
                          </a:solidFill>
                          <a:effectLst/>
                          <a:latin typeface="Calibri"/>
                        </a:rPr>
                        <a:t>12:20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500" b="1" i="0" u="none" strike="noStrike" dirty="0">
                          <a:solidFill>
                            <a:srgbClr val="FF0000"/>
                          </a:solidFill>
                          <a:effectLst/>
                          <a:latin typeface="Arial"/>
                        </a:rPr>
                        <a:t>LUNCH</a:t>
                      </a:r>
                    </a:p>
                  </a:txBody>
                  <a:tcPr marL="4689" marR="4689" marT="4689" marB="0" anchor="b">
                    <a:lnL>
                      <a:noFill/>
                    </a:lnL>
                    <a:lnR>
                      <a:noFill/>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32"/>
                  </a:ext>
                </a:extLst>
              </a:tr>
              <a:tr h="97123">
                <a:tc>
                  <a:txBody>
                    <a:bodyPr/>
                    <a:lstStyle/>
                    <a:p>
                      <a:pPr algn="r" fontAlgn="b"/>
                      <a:r>
                        <a:rPr lang="en-US" sz="500" b="1" i="0" u="none" strike="noStrike">
                          <a:solidFill>
                            <a:srgbClr val="FF0000"/>
                          </a:solidFill>
                          <a:effectLst/>
                          <a:latin typeface="Calibri"/>
                        </a:rPr>
                        <a:t>12:30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FF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FF0000"/>
                          </a:solidFill>
                          <a:effectLst/>
                          <a:latin typeface="Calibri"/>
                        </a:rPr>
                        <a:t>12:30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FF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33"/>
                  </a:ext>
                </a:extLst>
              </a:tr>
              <a:tr h="97123">
                <a:tc>
                  <a:txBody>
                    <a:bodyPr/>
                    <a:lstStyle/>
                    <a:p>
                      <a:pPr algn="r" fontAlgn="b"/>
                      <a:r>
                        <a:rPr lang="en-US" sz="500" b="1" i="0" u="none" strike="noStrike">
                          <a:solidFill>
                            <a:srgbClr val="FF0000"/>
                          </a:solidFill>
                          <a:effectLst/>
                          <a:latin typeface="Calibri"/>
                        </a:rPr>
                        <a:t>12:40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FF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FF0000"/>
                          </a:solidFill>
                          <a:effectLst/>
                          <a:latin typeface="Calibri"/>
                        </a:rPr>
                        <a:t>12:40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FF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FF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34"/>
                  </a:ext>
                </a:extLst>
              </a:tr>
              <a:tr h="97123">
                <a:tc>
                  <a:txBody>
                    <a:bodyPr/>
                    <a:lstStyle/>
                    <a:p>
                      <a:pPr algn="r" fontAlgn="b"/>
                      <a:r>
                        <a:rPr lang="en-US" sz="500" b="1" i="0" u="none" strike="noStrike">
                          <a:solidFill>
                            <a:srgbClr val="FF0000"/>
                          </a:solidFill>
                          <a:effectLst/>
                          <a:latin typeface="Calibri"/>
                        </a:rPr>
                        <a:t>12:50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FF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FF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FF0000"/>
                          </a:solidFill>
                          <a:effectLst/>
                          <a:latin typeface="Calibri"/>
                        </a:rPr>
                        <a:t>12:50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FF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FF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5"/>
                  </a:ext>
                </a:extLst>
              </a:tr>
              <a:tr h="122413">
                <a:tc>
                  <a:txBody>
                    <a:bodyPr/>
                    <a:lstStyle/>
                    <a:p>
                      <a:pPr algn="r" fontAlgn="b"/>
                      <a:r>
                        <a:rPr lang="en-US" sz="800" b="1" i="0" u="none" strike="noStrike" dirty="0">
                          <a:solidFill>
                            <a:srgbClr val="000000"/>
                          </a:solidFill>
                          <a:effectLst/>
                          <a:latin typeface="Calibri"/>
                        </a:rPr>
                        <a:t>1:00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dirty="0">
                          <a:solidFill>
                            <a:srgbClr val="000000"/>
                          </a:solidFill>
                          <a:effectLst/>
                          <a:latin typeface="Calibri"/>
                        </a:rPr>
                        <a:t>1:00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36"/>
                  </a:ext>
                </a:extLst>
              </a:tr>
              <a:tr h="97123">
                <a:tc>
                  <a:txBody>
                    <a:bodyPr/>
                    <a:lstStyle/>
                    <a:p>
                      <a:pPr algn="r" fontAlgn="b"/>
                      <a:r>
                        <a:rPr lang="en-US" sz="500" b="1" i="0" u="none" strike="noStrike">
                          <a:solidFill>
                            <a:srgbClr val="000000"/>
                          </a:solidFill>
                          <a:effectLst/>
                          <a:latin typeface="Calibri"/>
                        </a:rPr>
                        <a:t>1:10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1:10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37"/>
                  </a:ext>
                </a:extLst>
              </a:tr>
              <a:tr h="160254">
                <a:tc>
                  <a:txBody>
                    <a:bodyPr/>
                    <a:lstStyle/>
                    <a:p>
                      <a:pPr algn="r" fontAlgn="b"/>
                      <a:r>
                        <a:rPr lang="en-US" sz="500" b="1" i="0" u="none" strike="noStrike">
                          <a:solidFill>
                            <a:srgbClr val="000000"/>
                          </a:solidFill>
                          <a:effectLst/>
                          <a:latin typeface="Calibri"/>
                        </a:rPr>
                        <a:t>1:20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9</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dirty="0">
                          <a:solidFill>
                            <a:srgbClr val="000000"/>
                          </a:solidFill>
                          <a:effectLst/>
                          <a:latin typeface="Calibri"/>
                        </a:rPr>
                        <a:t>1:20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10</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38"/>
                  </a:ext>
                </a:extLst>
              </a:tr>
              <a:tr h="122413">
                <a:tc>
                  <a:txBody>
                    <a:bodyPr/>
                    <a:lstStyle/>
                    <a:p>
                      <a:pPr algn="r" fontAlgn="b"/>
                      <a:r>
                        <a:rPr lang="en-US" sz="500" b="1" i="0" u="none" strike="noStrike">
                          <a:solidFill>
                            <a:srgbClr val="000000"/>
                          </a:solidFill>
                          <a:effectLst/>
                          <a:latin typeface="Calibri"/>
                        </a:rPr>
                        <a:t>1:30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1:00pm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dirty="0">
                          <a:solidFill>
                            <a:srgbClr val="000000"/>
                          </a:solidFill>
                          <a:effectLst/>
                          <a:latin typeface="Calibri"/>
                        </a:rPr>
                        <a:t>1:30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1:00pm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39"/>
                  </a:ext>
                </a:extLst>
              </a:tr>
              <a:tr h="97123">
                <a:tc>
                  <a:txBody>
                    <a:bodyPr/>
                    <a:lstStyle/>
                    <a:p>
                      <a:pPr algn="r" fontAlgn="b"/>
                      <a:r>
                        <a:rPr lang="en-US" sz="500" b="1" i="0" u="none" strike="noStrike">
                          <a:solidFill>
                            <a:srgbClr val="000000"/>
                          </a:solidFill>
                          <a:effectLst/>
                          <a:latin typeface="Calibri"/>
                        </a:rPr>
                        <a:t>1:40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1:40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40"/>
                  </a:ext>
                </a:extLst>
              </a:tr>
              <a:tr h="97123">
                <a:tc>
                  <a:txBody>
                    <a:bodyPr/>
                    <a:lstStyle/>
                    <a:p>
                      <a:pPr algn="r" fontAlgn="b"/>
                      <a:r>
                        <a:rPr lang="en-US" sz="500" b="1" i="0" u="none" strike="noStrike">
                          <a:solidFill>
                            <a:srgbClr val="000000"/>
                          </a:solidFill>
                          <a:effectLst/>
                          <a:latin typeface="Calibri"/>
                        </a:rPr>
                        <a:t>1:50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Calibri"/>
                        </a:rPr>
                        <a:t>1:50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1"/>
                  </a:ext>
                </a:extLst>
              </a:tr>
              <a:tr h="122413">
                <a:tc>
                  <a:txBody>
                    <a:bodyPr/>
                    <a:lstStyle/>
                    <a:p>
                      <a:pPr algn="r" fontAlgn="b"/>
                      <a:r>
                        <a:rPr lang="en-US" sz="800" b="1" i="0" u="none" strike="noStrike" dirty="0">
                          <a:solidFill>
                            <a:srgbClr val="000000"/>
                          </a:solidFill>
                          <a:effectLst/>
                          <a:latin typeface="Calibri"/>
                        </a:rPr>
                        <a:t>2:00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dirty="0">
                          <a:solidFill>
                            <a:srgbClr val="000000"/>
                          </a:solidFill>
                          <a:effectLst/>
                          <a:latin typeface="Calibri"/>
                        </a:rPr>
                        <a:t>2:00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42"/>
                  </a:ext>
                </a:extLst>
              </a:tr>
              <a:tr h="97123">
                <a:tc>
                  <a:txBody>
                    <a:bodyPr/>
                    <a:lstStyle/>
                    <a:p>
                      <a:pPr algn="r" fontAlgn="b"/>
                      <a:r>
                        <a:rPr lang="en-US" sz="500" b="1" i="0" u="none" strike="noStrike">
                          <a:solidFill>
                            <a:srgbClr val="000000"/>
                          </a:solidFill>
                          <a:effectLst/>
                          <a:latin typeface="Calibri"/>
                        </a:rPr>
                        <a:t>2:10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2:10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43"/>
                  </a:ext>
                </a:extLst>
              </a:tr>
              <a:tr h="160254">
                <a:tc>
                  <a:txBody>
                    <a:bodyPr/>
                    <a:lstStyle/>
                    <a:p>
                      <a:pPr algn="r" fontAlgn="b"/>
                      <a:r>
                        <a:rPr lang="en-US" sz="500" b="1" i="0" u="none" strike="noStrike">
                          <a:solidFill>
                            <a:srgbClr val="000000"/>
                          </a:solidFill>
                          <a:effectLst/>
                          <a:latin typeface="Calibri"/>
                        </a:rPr>
                        <a:t>2:20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11</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2:20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12</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44"/>
                  </a:ext>
                </a:extLst>
              </a:tr>
              <a:tr h="122413">
                <a:tc>
                  <a:txBody>
                    <a:bodyPr/>
                    <a:lstStyle/>
                    <a:p>
                      <a:pPr algn="r" fontAlgn="b"/>
                      <a:r>
                        <a:rPr lang="en-US" sz="500" b="1" i="0" u="none" strike="noStrike">
                          <a:solidFill>
                            <a:srgbClr val="000000"/>
                          </a:solidFill>
                          <a:effectLst/>
                          <a:latin typeface="Calibri"/>
                        </a:rPr>
                        <a:t>2:30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2:00pm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2:30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2:00pm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45"/>
                  </a:ext>
                </a:extLst>
              </a:tr>
              <a:tr h="97123">
                <a:tc>
                  <a:txBody>
                    <a:bodyPr/>
                    <a:lstStyle/>
                    <a:p>
                      <a:pPr algn="r" fontAlgn="b"/>
                      <a:r>
                        <a:rPr lang="en-US" sz="500" b="1" i="0" u="none" strike="noStrike">
                          <a:solidFill>
                            <a:srgbClr val="000000"/>
                          </a:solidFill>
                          <a:effectLst/>
                          <a:latin typeface="Calibri"/>
                        </a:rPr>
                        <a:t>2:40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2:40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46"/>
                  </a:ext>
                </a:extLst>
              </a:tr>
              <a:tr h="97123">
                <a:tc>
                  <a:txBody>
                    <a:bodyPr/>
                    <a:lstStyle/>
                    <a:p>
                      <a:pPr algn="r" fontAlgn="b"/>
                      <a:r>
                        <a:rPr lang="en-US" sz="500" b="1" i="0" u="none" strike="noStrike">
                          <a:solidFill>
                            <a:srgbClr val="000000"/>
                          </a:solidFill>
                          <a:effectLst/>
                          <a:latin typeface="Calibri"/>
                        </a:rPr>
                        <a:t>2:50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Calibri"/>
                        </a:rPr>
                        <a:t>2:50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7"/>
                  </a:ext>
                </a:extLst>
              </a:tr>
              <a:tr h="122413">
                <a:tc>
                  <a:txBody>
                    <a:bodyPr/>
                    <a:lstStyle/>
                    <a:p>
                      <a:pPr algn="r" fontAlgn="b"/>
                      <a:r>
                        <a:rPr lang="en-US" sz="800" b="1" i="0" u="none" strike="noStrike" dirty="0">
                          <a:solidFill>
                            <a:srgbClr val="000000"/>
                          </a:solidFill>
                          <a:effectLst/>
                          <a:latin typeface="Calibri"/>
                        </a:rPr>
                        <a:t>3:00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dirty="0">
                          <a:solidFill>
                            <a:srgbClr val="000000"/>
                          </a:solidFill>
                          <a:effectLst/>
                          <a:latin typeface="Calibri"/>
                        </a:rPr>
                        <a:t>3:00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48"/>
                  </a:ext>
                </a:extLst>
              </a:tr>
              <a:tr h="97123">
                <a:tc>
                  <a:txBody>
                    <a:bodyPr/>
                    <a:lstStyle/>
                    <a:p>
                      <a:pPr algn="r" fontAlgn="b"/>
                      <a:r>
                        <a:rPr lang="en-US" sz="500" b="1" i="0" u="none" strike="noStrike">
                          <a:solidFill>
                            <a:srgbClr val="000000"/>
                          </a:solidFill>
                          <a:effectLst/>
                          <a:latin typeface="Calibri"/>
                        </a:rPr>
                        <a:t>3:10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dirty="0">
                          <a:solidFill>
                            <a:srgbClr val="000000"/>
                          </a:solidFill>
                          <a:effectLst/>
                          <a:latin typeface="Calibri"/>
                        </a:rPr>
                        <a:t>3:10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49"/>
                  </a:ext>
                </a:extLst>
              </a:tr>
              <a:tr h="160254">
                <a:tc>
                  <a:txBody>
                    <a:bodyPr/>
                    <a:lstStyle/>
                    <a:p>
                      <a:pPr algn="r" fontAlgn="b"/>
                      <a:r>
                        <a:rPr lang="en-US" sz="500" b="1" i="0" u="none" strike="noStrike">
                          <a:solidFill>
                            <a:srgbClr val="000000"/>
                          </a:solidFill>
                          <a:effectLst/>
                          <a:latin typeface="Calibri"/>
                        </a:rPr>
                        <a:t>3:20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13</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3:20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14</a:t>
                      </a: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50"/>
                  </a:ext>
                </a:extLst>
              </a:tr>
              <a:tr h="122413">
                <a:tc>
                  <a:txBody>
                    <a:bodyPr/>
                    <a:lstStyle/>
                    <a:p>
                      <a:pPr algn="r" fontAlgn="b"/>
                      <a:r>
                        <a:rPr lang="en-US" sz="500" b="1" i="0" u="none" strike="noStrike">
                          <a:solidFill>
                            <a:srgbClr val="000000"/>
                          </a:solidFill>
                          <a:effectLst/>
                          <a:latin typeface="Calibri"/>
                        </a:rPr>
                        <a:t>3:30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3:00pm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3:30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3:00pm</a:t>
                      </a: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51"/>
                  </a:ext>
                </a:extLst>
              </a:tr>
              <a:tr h="97123">
                <a:tc>
                  <a:txBody>
                    <a:bodyPr/>
                    <a:lstStyle/>
                    <a:p>
                      <a:pPr algn="r" fontAlgn="b"/>
                      <a:r>
                        <a:rPr lang="en-US" sz="500" b="1" i="0" u="none" strike="noStrike">
                          <a:solidFill>
                            <a:srgbClr val="000000"/>
                          </a:solidFill>
                          <a:effectLst/>
                          <a:latin typeface="Calibri"/>
                        </a:rPr>
                        <a:t>3:40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3:40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52"/>
                  </a:ext>
                </a:extLst>
              </a:tr>
              <a:tr h="97123">
                <a:tc>
                  <a:txBody>
                    <a:bodyPr/>
                    <a:lstStyle/>
                    <a:p>
                      <a:pPr algn="r" fontAlgn="b"/>
                      <a:r>
                        <a:rPr lang="en-US" sz="500" b="1" i="0" u="none" strike="noStrike">
                          <a:solidFill>
                            <a:srgbClr val="000000"/>
                          </a:solidFill>
                          <a:effectLst/>
                          <a:latin typeface="Calibri"/>
                        </a:rPr>
                        <a:t>3:50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3:50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53"/>
                  </a:ext>
                </a:extLst>
              </a:tr>
              <a:tr h="119753">
                <a:tc>
                  <a:txBody>
                    <a:bodyPr/>
                    <a:lstStyle/>
                    <a:p>
                      <a:pPr algn="r" fontAlgn="b"/>
                      <a:r>
                        <a:rPr lang="en-US" sz="800" b="1" i="0" u="none" strike="noStrike" dirty="0">
                          <a:solidFill>
                            <a:srgbClr val="000000"/>
                          </a:solidFill>
                          <a:effectLst/>
                          <a:latin typeface="Calibri"/>
                        </a:rPr>
                        <a:t>4:00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8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1" i="0" u="none" strike="noStrike" dirty="0">
                          <a:solidFill>
                            <a:srgbClr val="000000"/>
                          </a:solidFill>
                          <a:effectLst/>
                          <a:latin typeface="Calibri"/>
                        </a:rPr>
                        <a:t>4:00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54"/>
                  </a:ext>
                </a:extLst>
              </a:tr>
              <a:tr h="97123">
                <a:tc>
                  <a:txBody>
                    <a:bodyPr/>
                    <a:lstStyle/>
                    <a:p>
                      <a:pPr algn="r" fontAlgn="b"/>
                      <a:r>
                        <a:rPr lang="en-US" sz="500" b="1" i="0" u="none" strike="noStrike">
                          <a:solidFill>
                            <a:srgbClr val="000000"/>
                          </a:solidFill>
                          <a:effectLst/>
                          <a:latin typeface="Calibri"/>
                        </a:rPr>
                        <a:t>4:10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4:10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55"/>
                  </a:ext>
                </a:extLst>
              </a:tr>
              <a:tr h="97123">
                <a:tc>
                  <a:txBody>
                    <a:bodyPr/>
                    <a:lstStyle/>
                    <a:p>
                      <a:pPr algn="r" fontAlgn="b"/>
                      <a:r>
                        <a:rPr lang="en-US" sz="500" b="1" i="0" u="none" strike="noStrike">
                          <a:solidFill>
                            <a:srgbClr val="000000"/>
                          </a:solidFill>
                          <a:effectLst/>
                          <a:latin typeface="Calibri"/>
                        </a:rPr>
                        <a:t>4:20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dirty="0">
                          <a:solidFill>
                            <a:srgbClr val="000000"/>
                          </a:solidFill>
                          <a:effectLst/>
                          <a:latin typeface="Calibri"/>
                        </a:rPr>
                        <a:t>4:20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56"/>
                  </a:ext>
                </a:extLst>
              </a:tr>
            </a:tbl>
          </a:graphicData>
        </a:graphic>
      </p:graphicFrame>
      <p:sp>
        <p:nvSpPr>
          <p:cNvPr id="4" name="Text Placeholder 3"/>
          <p:cNvSpPr>
            <a:spLocks noGrp="1"/>
          </p:cNvSpPr>
          <p:nvPr>
            <p:ph type="body" sz="half" idx="2"/>
          </p:nvPr>
        </p:nvSpPr>
        <p:spPr>
          <a:xfrm>
            <a:off x="629840" y="914400"/>
            <a:ext cx="3561159" cy="4954588"/>
          </a:xfrm>
        </p:spPr>
        <p:txBody>
          <a:bodyPr>
            <a:normAutofit/>
          </a:bodyPr>
          <a:lstStyle/>
          <a:p>
            <a:r>
              <a:rPr lang="en-US" dirty="0">
                <a:solidFill>
                  <a:srgbClr val="7030A0"/>
                </a:solidFill>
              </a:rPr>
              <a:t>14 visits per day will provide 1.49 visits per hour with at a 20% no show rate.</a:t>
            </a:r>
          </a:p>
          <a:p>
            <a:pPr marL="285750" indent="-285750">
              <a:buFont typeface="Arial" panose="020B0604020202020204" pitchFamily="34" charset="0"/>
              <a:buChar char="•"/>
            </a:pPr>
            <a:r>
              <a:rPr lang="en-US" dirty="0">
                <a:solidFill>
                  <a:srgbClr val="7030A0"/>
                </a:solidFill>
              </a:rPr>
              <a:t>1.49 visits per hour = 11.18 visits per day (7.5hrs work day)</a:t>
            </a:r>
          </a:p>
          <a:p>
            <a:pPr marL="285750" indent="-285750">
              <a:buFont typeface="Arial" panose="020B0604020202020204" pitchFamily="34" charset="0"/>
              <a:buChar char="•"/>
            </a:pPr>
            <a:r>
              <a:rPr lang="en-US" dirty="0">
                <a:solidFill>
                  <a:srgbClr val="7030A0"/>
                </a:solidFill>
              </a:rPr>
              <a:t>20% no show rate = 2.8 visits </a:t>
            </a:r>
          </a:p>
          <a:p>
            <a:endParaRPr lang="en-US" dirty="0">
              <a:solidFill>
                <a:srgbClr val="7030A0"/>
              </a:solidFill>
            </a:endParaRPr>
          </a:p>
          <a:p>
            <a:r>
              <a:rPr lang="en-US" dirty="0">
                <a:solidFill>
                  <a:srgbClr val="7030A0"/>
                </a:solidFill>
              </a:rPr>
              <a:t>To increase productivity:</a:t>
            </a:r>
          </a:p>
          <a:p>
            <a:pPr marL="285750" indent="-285750">
              <a:buFont typeface="Arial" panose="020B0604020202020204" pitchFamily="34" charset="0"/>
              <a:buChar char="•"/>
            </a:pPr>
            <a:r>
              <a:rPr lang="en-US" dirty="0">
                <a:solidFill>
                  <a:srgbClr val="7030A0"/>
                </a:solidFill>
              </a:rPr>
              <a:t>Add a third chair </a:t>
            </a:r>
          </a:p>
          <a:p>
            <a:pPr marL="285750" indent="-285750">
              <a:buFont typeface="Arial" panose="020B0604020202020204" pitchFamily="34" charset="0"/>
              <a:buChar char="•"/>
            </a:pPr>
            <a:r>
              <a:rPr lang="en-US" dirty="0">
                <a:solidFill>
                  <a:srgbClr val="7030A0"/>
                </a:solidFill>
              </a:rPr>
              <a:t>Add a fourth chair</a:t>
            </a:r>
          </a:p>
          <a:p>
            <a:pPr marL="285750" indent="-285750">
              <a:buFont typeface="Arial" panose="020B0604020202020204" pitchFamily="34" charset="0"/>
              <a:buChar char="•"/>
            </a:pPr>
            <a:r>
              <a:rPr lang="en-US" dirty="0">
                <a:solidFill>
                  <a:srgbClr val="7030A0"/>
                </a:solidFill>
              </a:rPr>
              <a:t>Add an additional visit at the end of the day</a:t>
            </a:r>
          </a:p>
          <a:p>
            <a:pPr marL="285750" indent="-285750">
              <a:buFont typeface="Arial" panose="020B0604020202020204" pitchFamily="34" charset="0"/>
              <a:buChar char="•"/>
            </a:pPr>
            <a:r>
              <a:rPr lang="en-US" dirty="0">
                <a:solidFill>
                  <a:srgbClr val="7030A0"/>
                </a:solidFill>
              </a:rPr>
              <a:t>Offer 30 minute visits</a:t>
            </a:r>
          </a:p>
          <a:p>
            <a:pPr marL="285750" indent="-285750">
              <a:buFont typeface="Arial" panose="020B0604020202020204" pitchFamily="34" charset="0"/>
              <a:buChar char="•"/>
            </a:pPr>
            <a:r>
              <a:rPr lang="en-US" dirty="0">
                <a:solidFill>
                  <a:srgbClr val="7030A0"/>
                </a:solidFill>
              </a:rPr>
              <a:t>Work in same day appointments when patients cancel </a:t>
            </a:r>
          </a:p>
        </p:txBody>
      </p:sp>
      <p:sp>
        <p:nvSpPr>
          <p:cNvPr id="3" name="Footer Placeholder 2"/>
          <p:cNvSpPr>
            <a:spLocks noGrp="1"/>
          </p:cNvSpPr>
          <p:nvPr>
            <p:ph type="ftr" sz="quarter" idx="11"/>
          </p:nvPr>
        </p:nvSpPr>
        <p:spPr>
          <a:xfrm>
            <a:off x="0" y="6458878"/>
            <a:ext cx="3086100" cy="365125"/>
          </a:xfrm>
        </p:spPr>
        <p:txBody>
          <a:bodyPr/>
          <a:lstStyle/>
          <a:p>
            <a:r>
              <a:rPr lang="en-US" b="1" i="1" dirty="0">
                <a:solidFill>
                  <a:schemeClr val="accent2">
                    <a:lumMod val="75000"/>
                  </a:schemeClr>
                </a:solidFill>
              </a:rPr>
              <a:t>Family First Health</a:t>
            </a:r>
          </a:p>
        </p:txBody>
      </p:sp>
      <p:sp>
        <p:nvSpPr>
          <p:cNvPr id="6" name="TextBox 5"/>
          <p:cNvSpPr txBox="1"/>
          <p:nvPr/>
        </p:nvSpPr>
        <p:spPr>
          <a:xfrm>
            <a:off x="762000" y="76200"/>
            <a:ext cx="3613731" cy="369332"/>
          </a:xfrm>
          <a:prstGeom prst="rect">
            <a:avLst/>
          </a:prstGeom>
          <a:noFill/>
          <a:ln>
            <a:solidFill>
              <a:schemeClr val="bg2"/>
            </a:solidFill>
          </a:ln>
        </p:spPr>
        <p:txBody>
          <a:bodyPr wrap="square" rtlCol="0">
            <a:spAutoFit/>
          </a:bodyPr>
          <a:lstStyle/>
          <a:p>
            <a:endParaRPr lang="en-US" b="1"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4126602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2949178" cy="609600"/>
          </a:xfrm>
        </p:spPr>
        <p:txBody>
          <a:bodyPr>
            <a:normAutofit/>
          </a:bodyPr>
          <a:lstStyle/>
          <a:p>
            <a:pPr algn="ctr"/>
            <a:r>
              <a:rPr lang="en-US" dirty="0">
                <a:solidFill>
                  <a:schemeClr val="accent2">
                    <a:lumMod val="75000"/>
                  </a:schemeClr>
                </a:solidFill>
              </a:rPr>
              <a:t>Template tips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05320124"/>
              </p:ext>
            </p:extLst>
          </p:nvPr>
        </p:nvGraphicFramePr>
        <p:xfrm>
          <a:off x="4267200" y="0"/>
          <a:ext cx="4648200" cy="6767959"/>
        </p:xfrm>
        <a:graphic>
          <a:graphicData uri="http://schemas.openxmlformats.org/drawingml/2006/table">
            <a:tbl>
              <a:tblPr/>
              <a:tblGrid>
                <a:gridCol w="581025">
                  <a:extLst>
                    <a:ext uri="{9D8B030D-6E8A-4147-A177-3AD203B41FA5}">
                      <a16:colId xmlns:a16="http://schemas.microsoft.com/office/drawing/2014/main" val="20000"/>
                    </a:ext>
                  </a:extLst>
                </a:gridCol>
                <a:gridCol w="581025">
                  <a:extLst>
                    <a:ext uri="{9D8B030D-6E8A-4147-A177-3AD203B41FA5}">
                      <a16:colId xmlns:a16="http://schemas.microsoft.com/office/drawing/2014/main" val="20001"/>
                    </a:ext>
                  </a:extLst>
                </a:gridCol>
                <a:gridCol w="581025">
                  <a:extLst>
                    <a:ext uri="{9D8B030D-6E8A-4147-A177-3AD203B41FA5}">
                      <a16:colId xmlns:a16="http://schemas.microsoft.com/office/drawing/2014/main" val="20002"/>
                    </a:ext>
                  </a:extLst>
                </a:gridCol>
                <a:gridCol w="581025">
                  <a:extLst>
                    <a:ext uri="{9D8B030D-6E8A-4147-A177-3AD203B41FA5}">
                      <a16:colId xmlns:a16="http://schemas.microsoft.com/office/drawing/2014/main" val="20003"/>
                    </a:ext>
                  </a:extLst>
                </a:gridCol>
                <a:gridCol w="581025">
                  <a:extLst>
                    <a:ext uri="{9D8B030D-6E8A-4147-A177-3AD203B41FA5}">
                      <a16:colId xmlns:a16="http://schemas.microsoft.com/office/drawing/2014/main" val="20004"/>
                    </a:ext>
                  </a:extLst>
                </a:gridCol>
                <a:gridCol w="581025">
                  <a:extLst>
                    <a:ext uri="{9D8B030D-6E8A-4147-A177-3AD203B41FA5}">
                      <a16:colId xmlns:a16="http://schemas.microsoft.com/office/drawing/2014/main" val="20005"/>
                    </a:ext>
                  </a:extLst>
                </a:gridCol>
                <a:gridCol w="581025">
                  <a:extLst>
                    <a:ext uri="{9D8B030D-6E8A-4147-A177-3AD203B41FA5}">
                      <a16:colId xmlns:a16="http://schemas.microsoft.com/office/drawing/2014/main" val="20006"/>
                    </a:ext>
                  </a:extLst>
                </a:gridCol>
                <a:gridCol w="581025">
                  <a:extLst>
                    <a:ext uri="{9D8B030D-6E8A-4147-A177-3AD203B41FA5}">
                      <a16:colId xmlns:a16="http://schemas.microsoft.com/office/drawing/2014/main" val="20007"/>
                    </a:ext>
                  </a:extLst>
                </a:gridCol>
              </a:tblGrid>
              <a:tr h="78208">
                <a:tc>
                  <a:txBody>
                    <a:bodyPr/>
                    <a:lstStyle/>
                    <a:p>
                      <a:pPr algn="l" fontAlgn="b"/>
                      <a:r>
                        <a:rPr lang="en-US" sz="500" b="1" i="0" u="none" strike="noStrike" dirty="0">
                          <a:solidFill>
                            <a:srgbClr val="000000"/>
                          </a:solidFill>
                          <a:effectLst/>
                          <a:latin typeface="Calibri"/>
                        </a:rPr>
                        <a:t>      </a:t>
                      </a:r>
                    </a:p>
                  </a:txBody>
                  <a:tcPr marL="4689" marR="4689" marT="4689"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a:noFill/>
                    </a:lnB>
                  </a:tcPr>
                </a:tc>
                <a:extLst>
                  <a:ext uri="{0D108BD9-81ED-4DB2-BD59-A6C34878D82A}">
                    <a16:rowId xmlns:a16="http://schemas.microsoft.com/office/drawing/2014/main" val="10000"/>
                  </a:ext>
                </a:extLst>
              </a:tr>
              <a:tr h="0">
                <a:tc>
                  <a:txBody>
                    <a:bodyPr/>
                    <a:lstStyle/>
                    <a:p>
                      <a:pPr algn="l" fontAlgn="b"/>
                      <a:endParaRPr lang="en-US" sz="500" b="1" i="0" u="none" strike="noStrike" dirty="0">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a:endParaRP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0"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0"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Calibri"/>
                      </a:endParaRP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a:noFill/>
                    </a:lnB>
                  </a:tcPr>
                </a:tc>
                <a:extLst>
                  <a:ext uri="{0D108BD9-81ED-4DB2-BD59-A6C34878D82A}">
                    <a16:rowId xmlns:a16="http://schemas.microsoft.com/office/drawing/2014/main" val="10001"/>
                  </a:ext>
                </a:extLst>
              </a:tr>
              <a:tr h="497230">
                <a:tc>
                  <a:txBody>
                    <a:bodyPr/>
                    <a:lstStyle/>
                    <a:p>
                      <a:pPr algn="l" fontAlgn="b"/>
                      <a:endParaRPr lang="en-US" sz="500" b="1" i="0" u="none" strike="noStrike" dirty="0">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a:endParaRP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dirty="0">
                          <a:solidFill>
                            <a:srgbClr val="000000"/>
                          </a:solidFill>
                          <a:effectLst/>
                          <a:latin typeface="Arial"/>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700" b="1" i="0" u="none" strike="noStrike" dirty="0">
                          <a:solidFill>
                            <a:srgbClr val="000000"/>
                          </a:solidFill>
                          <a:effectLst/>
                          <a:latin typeface="Arial"/>
                        </a:rPr>
                        <a:t>14 Patient </a:t>
                      </a:r>
                      <a:r>
                        <a:rPr lang="en-US" sz="700" b="1" i="0" u="none" strike="noStrike" baseline="0" dirty="0">
                          <a:solidFill>
                            <a:srgbClr val="000000"/>
                          </a:solidFill>
                          <a:effectLst/>
                          <a:latin typeface="Arial"/>
                        </a:rPr>
                        <a:t>Sample base </a:t>
                      </a:r>
                      <a:r>
                        <a:rPr lang="en-US" sz="700" b="1" i="0" u="none" strike="noStrike" dirty="0">
                          <a:solidFill>
                            <a:srgbClr val="000000"/>
                          </a:solidFill>
                          <a:effectLst/>
                          <a:latin typeface="Arial"/>
                        </a:rPr>
                        <a:t>Template</a:t>
                      </a:r>
                    </a:p>
                  </a:txBody>
                  <a:tcPr marL="4689" marR="4689" marT="4689" marB="0" anchor="b">
                    <a:lnL>
                      <a:noFill/>
                    </a:lnL>
                    <a:lnR>
                      <a:noFill/>
                    </a:lnR>
                    <a:lnT>
                      <a:noFill/>
                    </a:lnT>
                    <a:lnB>
                      <a:noFill/>
                    </a:lnB>
                  </a:tcPr>
                </a:tc>
                <a:tc>
                  <a:txBody>
                    <a:bodyPr/>
                    <a:lstStyle/>
                    <a:p>
                      <a:pPr algn="ctr" fontAlgn="b"/>
                      <a:r>
                        <a:rPr lang="en-US" sz="900" b="0" i="0" u="none" strike="noStrike" dirty="0">
                          <a:solidFill>
                            <a:srgbClr val="000000"/>
                          </a:solidFill>
                          <a:effectLst/>
                          <a:latin typeface="Arial"/>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500" b="0" i="0" u="none" strike="noStrike" dirty="0">
                        <a:solidFill>
                          <a:srgbClr val="000000"/>
                        </a:solidFill>
                        <a:effectLst/>
                        <a:latin typeface="Calibri"/>
                      </a:endParaRP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dirty="0">
                        <a:solidFill>
                          <a:srgbClr val="000000"/>
                        </a:solidFill>
                        <a:effectLst/>
                        <a:latin typeface="Calibri"/>
                      </a:endParaRPr>
                    </a:p>
                  </a:txBody>
                  <a:tcPr marL="4689" marR="4689" marT="4689" marB="0" anchor="b">
                    <a:lnL>
                      <a:noFill/>
                    </a:lnL>
                    <a:lnR>
                      <a:noFill/>
                    </a:lnR>
                    <a:lnT>
                      <a:noFill/>
                    </a:lnT>
                    <a:lnB>
                      <a:noFill/>
                    </a:lnB>
                  </a:tcPr>
                </a:tc>
                <a:extLst>
                  <a:ext uri="{0D108BD9-81ED-4DB2-BD59-A6C34878D82A}">
                    <a16:rowId xmlns:a16="http://schemas.microsoft.com/office/drawing/2014/main" val="10002"/>
                  </a:ext>
                </a:extLst>
              </a:tr>
              <a:tr h="97123">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a:endParaRP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0"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dirty="0">
                          <a:solidFill>
                            <a:srgbClr val="000000"/>
                          </a:solidFill>
                          <a:effectLst/>
                          <a:latin typeface="Arial"/>
                        </a:rPr>
                        <a:t>8AM</a:t>
                      </a: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0"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a:endParaRP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Calibri"/>
                      </a:endParaRPr>
                    </a:p>
                  </a:txBody>
                  <a:tcPr marL="4689" marR="4689" marT="4689" marB="0" anchor="b">
                    <a:lnL>
                      <a:noFill/>
                    </a:lnL>
                    <a:lnR>
                      <a:noFill/>
                    </a:lnR>
                    <a:lnT>
                      <a:noFill/>
                    </a:lnT>
                    <a:lnB>
                      <a:noFill/>
                    </a:lnB>
                  </a:tcPr>
                </a:tc>
                <a:extLst>
                  <a:ext uri="{0D108BD9-81ED-4DB2-BD59-A6C34878D82A}">
                    <a16:rowId xmlns:a16="http://schemas.microsoft.com/office/drawing/2014/main" val="10003"/>
                  </a:ext>
                </a:extLst>
              </a:tr>
              <a:tr h="97123">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1" i="0" u="none" strike="noStrike" dirty="0">
                        <a:solidFill>
                          <a:srgbClr val="000000"/>
                        </a:solidFill>
                        <a:effectLst/>
                        <a:latin typeface="Calibri"/>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1" i="0" u="none" strike="noStrike" dirty="0">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a:noFill/>
                    </a:lnB>
                  </a:tcPr>
                </a:tc>
                <a:extLst>
                  <a:ext uri="{0D108BD9-81ED-4DB2-BD59-A6C34878D82A}">
                    <a16:rowId xmlns:a16="http://schemas.microsoft.com/office/drawing/2014/main" val="10004"/>
                  </a:ext>
                </a:extLst>
              </a:tr>
              <a:tr h="122413">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dirty="0">
                          <a:solidFill>
                            <a:srgbClr val="000000"/>
                          </a:solidFill>
                          <a:effectLst/>
                          <a:latin typeface="Calibri"/>
                        </a:rPr>
                        <a:t>CHAIR 1</a:t>
                      </a: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1" i="0" u="none" strike="noStrike" dirty="0">
                        <a:solidFill>
                          <a:srgbClr val="000000"/>
                        </a:solidFill>
                        <a:effectLst/>
                        <a:latin typeface="Calibri"/>
                      </a:endParaRPr>
                    </a:p>
                  </a:txBody>
                  <a:tcPr marL="4689" marR="4689" marT="4689" marB="0" anchor="b">
                    <a:lnL>
                      <a:noFill/>
                    </a:lnL>
                    <a:lnR>
                      <a:noFill/>
                    </a:lnR>
                    <a:lnT>
                      <a:noFill/>
                    </a:lnT>
                    <a:lnB>
                      <a:noFill/>
                    </a:lnB>
                  </a:tcPr>
                </a:tc>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dirty="0">
                          <a:solidFill>
                            <a:srgbClr val="000000"/>
                          </a:solidFill>
                          <a:effectLst/>
                          <a:latin typeface="Calibri"/>
                        </a:rPr>
                        <a:t>CHAIR 2</a:t>
                      </a: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1" i="0" u="none" strike="noStrike">
                        <a:solidFill>
                          <a:srgbClr val="000000"/>
                        </a:solidFill>
                        <a:effectLst/>
                        <a:latin typeface="Calibri"/>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2413">
                <a:tc>
                  <a:txBody>
                    <a:bodyPr/>
                    <a:lstStyle/>
                    <a:p>
                      <a:pPr algn="r" fontAlgn="b"/>
                      <a:r>
                        <a:rPr lang="en-US" sz="800" b="1" i="0" u="none" strike="noStrike" dirty="0">
                          <a:solidFill>
                            <a:srgbClr val="000000"/>
                          </a:solidFill>
                          <a:effectLst/>
                          <a:latin typeface="Calibri"/>
                        </a:rPr>
                        <a:t>8:00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dirty="0">
                          <a:solidFill>
                            <a:srgbClr val="000000"/>
                          </a:solidFill>
                          <a:effectLst/>
                          <a:latin typeface="Calibri"/>
                        </a:rPr>
                        <a:t>8:00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6"/>
                  </a:ext>
                </a:extLst>
              </a:tr>
              <a:tr h="97123">
                <a:tc>
                  <a:txBody>
                    <a:bodyPr/>
                    <a:lstStyle/>
                    <a:p>
                      <a:pPr algn="r" fontAlgn="b"/>
                      <a:r>
                        <a:rPr lang="en-US" sz="500" b="1" i="0" u="none" strike="noStrike" dirty="0">
                          <a:solidFill>
                            <a:srgbClr val="000000"/>
                          </a:solidFill>
                          <a:effectLst/>
                          <a:latin typeface="Calibri"/>
                        </a:rPr>
                        <a:t>8:10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dirty="0">
                          <a:solidFill>
                            <a:srgbClr val="000000"/>
                          </a:solidFill>
                          <a:effectLst/>
                          <a:latin typeface="Calibri"/>
                        </a:rPr>
                        <a:t>8:10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122413">
                <a:tc>
                  <a:txBody>
                    <a:bodyPr/>
                    <a:lstStyle/>
                    <a:p>
                      <a:pPr algn="r" fontAlgn="b"/>
                      <a:r>
                        <a:rPr lang="en-US" sz="500" b="1" i="0" u="none" strike="noStrike" dirty="0">
                          <a:solidFill>
                            <a:srgbClr val="000000"/>
                          </a:solidFill>
                          <a:effectLst/>
                          <a:latin typeface="Calibri"/>
                        </a:rPr>
                        <a:t>8:20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1</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dirty="0">
                          <a:solidFill>
                            <a:srgbClr val="000000"/>
                          </a:solidFill>
                          <a:effectLst/>
                          <a:latin typeface="Calibri"/>
                        </a:rPr>
                        <a:t>8:20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2</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122413">
                <a:tc>
                  <a:txBody>
                    <a:bodyPr/>
                    <a:lstStyle/>
                    <a:p>
                      <a:pPr algn="r" fontAlgn="b"/>
                      <a:r>
                        <a:rPr lang="en-US" sz="500" b="1" i="0" u="none" strike="noStrike">
                          <a:solidFill>
                            <a:srgbClr val="000000"/>
                          </a:solidFill>
                          <a:effectLst/>
                          <a:latin typeface="Calibri"/>
                        </a:rPr>
                        <a:t>8:30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8:00am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8:30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8:00am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97123">
                <a:tc>
                  <a:txBody>
                    <a:bodyPr/>
                    <a:lstStyle/>
                    <a:p>
                      <a:pPr algn="r" fontAlgn="b"/>
                      <a:r>
                        <a:rPr lang="en-US" sz="500" b="1" i="0" u="none" strike="noStrike">
                          <a:solidFill>
                            <a:srgbClr val="000000"/>
                          </a:solidFill>
                          <a:effectLst/>
                          <a:latin typeface="Calibri"/>
                        </a:rPr>
                        <a:t>8:40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8:40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97123">
                <a:tc>
                  <a:txBody>
                    <a:bodyPr/>
                    <a:lstStyle/>
                    <a:p>
                      <a:pPr algn="r" fontAlgn="b"/>
                      <a:r>
                        <a:rPr lang="en-US" sz="500" b="1" i="0" u="none" strike="noStrike">
                          <a:solidFill>
                            <a:srgbClr val="000000"/>
                          </a:solidFill>
                          <a:effectLst/>
                          <a:latin typeface="Calibri"/>
                        </a:rPr>
                        <a:t>8:50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Calibri"/>
                        </a:rPr>
                        <a:t>8:50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22413">
                <a:tc>
                  <a:txBody>
                    <a:bodyPr/>
                    <a:lstStyle/>
                    <a:p>
                      <a:pPr algn="r" fontAlgn="b"/>
                      <a:r>
                        <a:rPr lang="en-US" sz="800" b="1" i="0" u="none" strike="noStrike" dirty="0">
                          <a:solidFill>
                            <a:srgbClr val="000000"/>
                          </a:solidFill>
                          <a:effectLst/>
                          <a:latin typeface="Calibri"/>
                        </a:rPr>
                        <a:t>9:00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dirty="0">
                          <a:solidFill>
                            <a:srgbClr val="000000"/>
                          </a:solidFill>
                          <a:effectLst/>
                          <a:latin typeface="Calibri"/>
                        </a:rPr>
                        <a:t>9:00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2"/>
                  </a:ext>
                </a:extLst>
              </a:tr>
              <a:tr h="123347">
                <a:tc>
                  <a:txBody>
                    <a:bodyPr/>
                    <a:lstStyle/>
                    <a:p>
                      <a:pPr algn="r" fontAlgn="b"/>
                      <a:r>
                        <a:rPr lang="en-US" sz="500" b="1" i="0" u="none" strike="noStrike">
                          <a:solidFill>
                            <a:srgbClr val="000000"/>
                          </a:solidFill>
                          <a:effectLst/>
                          <a:latin typeface="Calibri"/>
                        </a:rPr>
                        <a:t>9:10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dirty="0">
                          <a:solidFill>
                            <a:srgbClr val="000000"/>
                          </a:solidFill>
                          <a:effectLst/>
                          <a:latin typeface="Calibri"/>
                        </a:rPr>
                        <a:t>9:10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122413">
                <a:tc>
                  <a:txBody>
                    <a:bodyPr/>
                    <a:lstStyle/>
                    <a:p>
                      <a:pPr algn="r" fontAlgn="b"/>
                      <a:r>
                        <a:rPr lang="en-US" sz="500" b="1" i="0" u="none" strike="noStrike">
                          <a:solidFill>
                            <a:srgbClr val="000000"/>
                          </a:solidFill>
                          <a:effectLst/>
                          <a:latin typeface="Calibri"/>
                        </a:rPr>
                        <a:t>9:20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3</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9:20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4</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4"/>
                  </a:ext>
                </a:extLst>
              </a:tr>
              <a:tr h="122413">
                <a:tc>
                  <a:txBody>
                    <a:bodyPr/>
                    <a:lstStyle/>
                    <a:p>
                      <a:pPr algn="r" fontAlgn="b"/>
                      <a:r>
                        <a:rPr lang="en-US" sz="500" b="1" i="0" u="none" strike="noStrike">
                          <a:solidFill>
                            <a:srgbClr val="000000"/>
                          </a:solidFill>
                          <a:effectLst/>
                          <a:latin typeface="Calibri"/>
                        </a:rPr>
                        <a:t>9:30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9:00am</a:t>
                      </a: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9:30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9:00am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5"/>
                  </a:ext>
                </a:extLst>
              </a:tr>
              <a:tr h="97123">
                <a:tc>
                  <a:txBody>
                    <a:bodyPr/>
                    <a:lstStyle/>
                    <a:p>
                      <a:pPr algn="r" fontAlgn="b"/>
                      <a:r>
                        <a:rPr lang="en-US" sz="500" b="1" i="0" u="none" strike="noStrike">
                          <a:solidFill>
                            <a:srgbClr val="000000"/>
                          </a:solidFill>
                          <a:effectLst/>
                          <a:latin typeface="Calibri"/>
                        </a:rPr>
                        <a:t>9:40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9:40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6"/>
                  </a:ext>
                </a:extLst>
              </a:tr>
              <a:tr h="97123">
                <a:tc>
                  <a:txBody>
                    <a:bodyPr/>
                    <a:lstStyle/>
                    <a:p>
                      <a:pPr algn="r" fontAlgn="b"/>
                      <a:r>
                        <a:rPr lang="en-US" sz="500" b="1" i="0" u="none" strike="noStrike" dirty="0">
                          <a:solidFill>
                            <a:srgbClr val="000000"/>
                          </a:solidFill>
                          <a:effectLst/>
                          <a:latin typeface="Calibri"/>
                        </a:rPr>
                        <a:t>9:50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Calibri"/>
                        </a:rPr>
                        <a:t>9:50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22413">
                <a:tc>
                  <a:txBody>
                    <a:bodyPr/>
                    <a:lstStyle/>
                    <a:p>
                      <a:pPr algn="r" fontAlgn="b"/>
                      <a:r>
                        <a:rPr lang="en-US" sz="800" b="1" i="0" u="none" strike="noStrike" dirty="0">
                          <a:solidFill>
                            <a:srgbClr val="000000"/>
                          </a:solidFill>
                          <a:effectLst/>
                          <a:latin typeface="Calibri"/>
                        </a:rPr>
                        <a:t>10:00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dirty="0">
                          <a:solidFill>
                            <a:srgbClr val="000000"/>
                          </a:solidFill>
                          <a:effectLst/>
                          <a:latin typeface="Calibri"/>
                        </a:rPr>
                        <a:t>10:00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8"/>
                  </a:ext>
                </a:extLst>
              </a:tr>
              <a:tr h="97123">
                <a:tc>
                  <a:txBody>
                    <a:bodyPr/>
                    <a:lstStyle/>
                    <a:p>
                      <a:pPr algn="r" fontAlgn="b"/>
                      <a:r>
                        <a:rPr lang="en-US" sz="500" b="1" i="0" u="none" strike="noStrike">
                          <a:solidFill>
                            <a:srgbClr val="000000"/>
                          </a:solidFill>
                          <a:effectLst/>
                          <a:latin typeface="Calibri"/>
                        </a:rPr>
                        <a:t>10:10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10:10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9"/>
                  </a:ext>
                </a:extLst>
              </a:tr>
              <a:tr h="122413">
                <a:tc>
                  <a:txBody>
                    <a:bodyPr/>
                    <a:lstStyle/>
                    <a:p>
                      <a:pPr algn="r" fontAlgn="b"/>
                      <a:r>
                        <a:rPr lang="en-US" sz="500" b="1" i="0" u="none" strike="noStrike">
                          <a:solidFill>
                            <a:srgbClr val="000000"/>
                          </a:solidFill>
                          <a:effectLst/>
                          <a:latin typeface="Calibri"/>
                        </a:rPr>
                        <a:t>10:20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5</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10:20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6</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0"/>
                  </a:ext>
                </a:extLst>
              </a:tr>
              <a:tr h="122413">
                <a:tc>
                  <a:txBody>
                    <a:bodyPr/>
                    <a:lstStyle/>
                    <a:p>
                      <a:pPr algn="r" fontAlgn="b"/>
                      <a:r>
                        <a:rPr lang="en-US" sz="500" b="1" i="0" u="none" strike="noStrike">
                          <a:solidFill>
                            <a:srgbClr val="000000"/>
                          </a:solidFill>
                          <a:effectLst/>
                          <a:latin typeface="Calibri"/>
                        </a:rPr>
                        <a:t>10:30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10:00am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10:30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10:00am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1"/>
                  </a:ext>
                </a:extLst>
              </a:tr>
              <a:tr h="97123">
                <a:tc>
                  <a:txBody>
                    <a:bodyPr/>
                    <a:lstStyle/>
                    <a:p>
                      <a:pPr algn="r" fontAlgn="b"/>
                      <a:r>
                        <a:rPr lang="en-US" sz="500" b="1" i="0" u="none" strike="noStrike">
                          <a:solidFill>
                            <a:srgbClr val="000000"/>
                          </a:solidFill>
                          <a:effectLst/>
                          <a:latin typeface="Calibri"/>
                        </a:rPr>
                        <a:t>10:40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10:40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2"/>
                  </a:ext>
                </a:extLst>
              </a:tr>
              <a:tr h="97123">
                <a:tc>
                  <a:txBody>
                    <a:bodyPr/>
                    <a:lstStyle/>
                    <a:p>
                      <a:pPr algn="r" fontAlgn="b"/>
                      <a:r>
                        <a:rPr lang="en-US" sz="500" b="1" i="0" u="none" strike="noStrike">
                          <a:solidFill>
                            <a:srgbClr val="000000"/>
                          </a:solidFill>
                          <a:effectLst/>
                          <a:latin typeface="Calibri"/>
                        </a:rPr>
                        <a:t>10:50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Calibri"/>
                        </a:rPr>
                        <a:t>10:50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22413">
                <a:tc>
                  <a:txBody>
                    <a:bodyPr/>
                    <a:lstStyle/>
                    <a:p>
                      <a:pPr algn="r" fontAlgn="b"/>
                      <a:r>
                        <a:rPr lang="en-US" sz="800" b="1" i="0" u="none" strike="noStrike" dirty="0">
                          <a:solidFill>
                            <a:srgbClr val="000000"/>
                          </a:solidFill>
                          <a:effectLst/>
                          <a:latin typeface="Calibri"/>
                        </a:rPr>
                        <a:t>11:00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dirty="0">
                          <a:solidFill>
                            <a:srgbClr val="000000"/>
                          </a:solidFill>
                          <a:effectLst/>
                          <a:latin typeface="Calibri"/>
                        </a:rPr>
                        <a:t>11:00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4"/>
                  </a:ext>
                </a:extLst>
              </a:tr>
              <a:tr h="97123">
                <a:tc>
                  <a:txBody>
                    <a:bodyPr/>
                    <a:lstStyle/>
                    <a:p>
                      <a:pPr algn="r" fontAlgn="b"/>
                      <a:r>
                        <a:rPr lang="en-US" sz="500" b="1" i="0" u="none" strike="noStrike">
                          <a:solidFill>
                            <a:srgbClr val="000000"/>
                          </a:solidFill>
                          <a:effectLst/>
                          <a:latin typeface="Calibri"/>
                        </a:rPr>
                        <a:t>11:10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dirty="0">
                          <a:solidFill>
                            <a:srgbClr val="000000"/>
                          </a:solidFill>
                          <a:effectLst/>
                          <a:latin typeface="Calibri"/>
                        </a:rPr>
                        <a:t>11:10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Arial"/>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Arial"/>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5"/>
                  </a:ext>
                </a:extLst>
              </a:tr>
              <a:tr h="122413">
                <a:tc>
                  <a:txBody>
                    <a:bodyPr/>
                    <a:lstStyle/>
                    <a:p>
                      <a:pPr algn="r" fontAlgn="b"/>
                      <a:r>
                        <a:rPr lang="en-US" sz="500" b="1" i="0" u="none" strike="noStrike">
                          <a:solidFill>
                            <a:srgbClr val="000000"/>
                          </a:solidFill>
                          <a:effectLst/>
                          <a:latin typeface="Calibri"/>
                        </a:rPr>
                        <a:t>11:20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7</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11:20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8</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6"/>
                  </a:ext>
                </a:extLst>
              </a:tr>
              <a:tr h="122413">
                <a:tc>
                  <a:txBody>
                    <a:bodyPr/>
                    <a:lstStyle/>
                    <a:p>
                      <a:pPr algn="r" fontAlgn="b"/>
                      <a:r>
                        <a:rPr lang="en-US" sz="500" b="1" i="0" u="none" strike="noStrike">
                          <a:solidFill>
                            <a:srgbClr val="000000"/>
                          </a:solidFill>
                          <a:effectLst/>
                          <a:latin typeface="Calibri"/>
                        </a:rPr>
                        <a:t>11:30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11:00am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11:30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11:00am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7"/>
                  </a:ext>
                </a:extLst>
              </a:tr>
              <a:tr h="97123">
                <a:tc>
                  <a:txBody>
                    <a:bodyPr/>
                    <a:lstStyle/>
                    <a:p>
                      <a:pPr algn="r" fontAlgn="b"/>
                      <a:r>
                        <a:rPr lang="en-US" sz="500" b="1" i="0" u="none" strike="noStrike">
                          <a:solidFill>
                            <a:srgbClr val="000000"/>
                          </a:solidFill>
                          <a:effectLst/>
                          <a:latin typeface="Calibri"/>
                        </a:rPr>
                        <a:t>11:40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11:40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8"/>
                  </a:ext>
                </a:extLst>
              </a:tr>
              <a:tr h="97123">
                <a:tc>
                  <a:txBody>
                    <a:bodyPr/>
                    <a:lstStyle/>
                    <a:p>
                      <a:pPr algn="r" fontAlgn="b"/>
                      <a:r>
                        <a:rPr lang="en-US" sz="500" b="1" i="0" u="none" strike="noStrike">
                          <a:solidFill>
                            <a:srgbClr val="000000"/>
                          </a:solidFill>
                          <a:effectLst/>
                          <a:latin typeface="Calibri"/>
                        </a:rPr>
                        <a:t>11:50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Calibri"/>
                        </a:rPr>
                        <a:t>11:50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9"/>
                  </a:ext>
                </a:extLst>
              </a:tr>
              <a:tr h="122413">
                <a:tc>
                  <a:txBody>
                    <a:bodyPr/>
                    <a:lstStyle/>
                    <a:p>
                      <a:pPr algn="r" fontAlgn="b"/>
                      <a:r>
                        <a:rPr lang="en-US" sz="800" b="1" i="0" u="none" strike="noStrike" dirty="0">
                          <a:solidFill>
                            <a:srgbClr val="FF0000"/>
                          </a:solidFill>
                          <a:effectLst/>
                          <a:latin typeface="Calibri"/>
                        </a:rPr>
                        <a:t>12:00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FF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FF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dirty="0">
                          <a:solidFill>
                            <a:srgbClr val="FF0000"/>
                          </a:solidFill>
                          <a:effectLst/>
                          <a:latin typeface="Calibri"/>
                        </a:rPr>
                        <a:t>12:00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FF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FF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FF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30"/>
                  </a:ext>
                </a:extLst>
              </a:tr>
              <a:tr h="97123">
                <a:tc>
                  <a:txBody>
                    <a:bodyPr/>
                    <a:lstStyle/>
                    <a:p>
                      <a:pPr algn="r" fontAlgn="b"/>
                      <a:r>
                        <a:rPr lang="en-US" sz="500" b="1" i="0" u="none" strike="noStrike">
                          <a:solidFill>
                            <a:srgbClr val="FF0000"/>
                          </a:solidFill>
                          <a:effectLst/>
                          <a:latin typeface="Calibri"/>
                        </a:rPr>
                        <a:t>12:10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FF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FF0000"/>
                          </a:solidFill>
                          <a:effectLst/>
                          <a:latin typeface="Calibri"/>
                        </a:rPr>
                        <a:t>12:10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FF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31"/>
                  </a:ext>
                </a:extLst>
              </a:tr>
              <a:tr h="97123">
                <a:tc>
                  <a:txBody>
                    <a:bodyPr/>
                    <a:lstStyle/>
                    <a:p>
                      <a:pPr algn="r" fontAlgn="b"/>
                      <a:r>
                        <a:rPr lang="en-US" sz="500" b="1" i="0" u="none" strike="noStrike">
                          <a:solidFill>
                            <a:srgbClr val="FF0000"/>
                          </a:solidFill>
                          <a:effectLst/>
                          <a:latin typeface="Calibri"/>
                        </a:rPr>
                        <a:t>12:20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FF0000"/>
                          </a:solidFill>
                          <a:effectLst/>
                          <a:latin typeface="Arial"/>
                        </a:rPr>
                        <a:t>LUNCH</a:t>
                      </a:r>
                    </a:p>
                  </a:txBody>
                  <a:tcPr marL="4689" marR="4689" marT="4689" marB="0" anchor="b">
                    <a:lnL>
                      <a:noFill/>
                    </a:lnL>
                    <a:lnR>
                      <a:noFill/>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FF0000"/>
                          </a:solidFill>
                          <a:effectLst/>
                          <a:latin typeface="Calibri"/>
                        </a:rPr>
                        <a:t>12:20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FF0000"/>
                          </a:solidFill>
                          <a:effectLst/>
                          <a:latin typeface="Arial"/>
                        </a:rPr>
                        <a:t>LUNCH</a:t>
                      </a:r>
                    </a:p>
                  </a:txBody>
                  <a:tcPr marL="4689" marR="4689" marT="4689" marB="0" anchor="b">
                    <a:lnL>
                      <a:noFill/>
                    </a:lnL>
                    <a:lnR>
                      <a:noFill/>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32"/>
                  </a:ext>
                </a:extLst>
              </a:tr>
              <a:tr h="97123">
                <a:tc>
                  <a:txBody>
                    <a:bodyPr/>
                    <a:lstStyle/>
                    <a:p>
                      <a:pPr algn="r" fontAlgn="b"/>
                      <a:r>
                        <a:rPr lang="en-US" sz="500" b="1" i="0" u="none" strike="noStrike">
                          <a:solidFill>
                            <a:srgbClr val="FF0000"/>
                          </a:solidFill>
                          <a:effectLst/>
                          <a:latin typeface="Calibri"/>
                        </a:rPr>
                        <a:t>12:30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FF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dirty="0">
                          <a:solidFill>
                            <a:srgbClr val="FF0000"/>
                          </a:solidFill>
                          <a:effectLst/>
                          <a:latin typeface="Arial"/>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dirty="0">
                          <a:solidFill>
                            <a:srgbClr val="FF0000"/>
                          </a:solidFill>
                          <a:effectLst/>
                          <a:latin typeface="Calibri"/>
                        </a:rPr>
                        <a:t>12:30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dirty="0">
                          <a:solidFill>
                            <a:srgbClr val="FF0000"/>
                          </a:solidFill>
                          <a:effectLst/>
                          <a:latin typeface="Arial"/>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FF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33"/>
                  </a:ext>
                </a:extLst>
              </a:tr>
              <a:tr h="97123">
                <a:tc>
                  <a:txBody>
                    <a:bodyPr/>
                    <a:lstStyle/>
                    <a:p>
                      <a:pPr algn="r" fontAlgn="b"/>
                      <a:r>
                        <a:rPr lang="en-US" sz="500" b="1" i="0" u="none" strike="noStrike">
                          <a:solidFill>
                            <a:srgbClr val="FF0000"/>
                          </a:solidFill>
                          <a:effectLst/>
                          <a:latin typeface="Calibri"/>
                        </a:rPr>
                        <a:t>12:40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FF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FF0000"/>
                          </a:solidFill>
                          <a:effectLst/>
                          <a:latin typeface="Arial"/>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FF0000"/>
                          </a:solidFill>
                          <a:effectLst/>
                          <a:latin typeface="Calibri"/>
                        </a:rPr>
                        <a:t>12:40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FF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FF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34"/>
                  </a:ext>
                </a:extLst>
              </a:tr>
              <a:tr h="97123">
                <a:tc>
                  <a:txBody>
                    <a:bodyPr/>
                    <a:lstStyle/>
                    <a:p>
                      <a:pPr algn="r" fontAlgn="b"/>
                      <a:r>
                        <a:rPr lang="en-US" sz="500" b="1" i="0" u="none" strike="noStrike">
                          <a:solidFill>
                            <a:srgbClr val="FF0000"/>
                          </a:solidFill>
                          <a:effectLst/>
                          <a:latin typeface="Calibri"/>
                        </a:rPr>
                        <a:t>12:50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FF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FF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FF0000"/>
                          </a:solidFill>
                          <a:effectLst/>
                          <a:latin typeface="Calibri"/>
                        </a:rPr>
                        <a:t>12:50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FF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FF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FF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5"/>
                  </a:ext>
                </a:extLst>
              </a:tr>
              <a:tr h="122413">
                <a:tc>
                  <a:txBody>
                    <a:bodyPr/>
                    <a:lstStyle/>
                    <a:p>
                      <a:pPr algn="r" fontAlgn="b"/>
                      <a:r>
                        <a:rPr lang="en-US" sz="800" b="1" i="0" u="none" strike="noStrike" dirty="0">
                          <a:solidFill>
                            <a:srgbClr val="000000"/>
                          </a:solidFill>
                          <a:effectLst/>
                          <a:latin typeface="Calibri"/>
                        </a:rPr>
                        <a:t>1:00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dirty="0">
                          <a:solidFill>
                            <a:srgbClr val="000000"/>
                          </a:solidFill>
                          <a:effectLst/>
                          <a:latin typeface="Calibri"/>
                        </a:rPr>
                        <a:t>1:00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36"/>
                  </a:ext>
                </a:extLst>
              </a:tr>
              <a:tr h="97123">
                <a:tc>
                  <a:txBody>
                    <a:bodyPr/>
                    <a:lstStyle/>
                    <a:p>
                      <a:pPr algn="r" fontAlgn="b"/>
                      <a:r>
                        <a:rPr lang="en-US" sz="500" b="1" i="0" u="none" strike="noStrike">
                          <a:solidFill>
                            <a:srgbClr val="000000"/>
                          </a:solidFill>
                          <a:effectLst/>
                          <a:latin typeface="Calibri"/>
                        </a:rPr>
                        <a:t>1:10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1:10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37"/>
                  </a:ext>
                </a:extLst>
              </a:tr>
              <a:tr h="160254">
                <a:tc>
                  <a:txBody>
                    <a:bodyPr/>
                    <a:lstStyle/>
                    <a:p>
                      <a:pPr algn="r" fontAlgn="b"/>
                      <a:r>
                        <a:rPr lang="en-US" sz="500" b="1" i="0" u="none" strike="noStrike">
                          <a:solidFill>
                            <a:srgbClr val="000000"/>
                          </a:solidFill>
                          <a:effectLst/>
                          <a:latin typeface="Calibri"/>
                        </a:rPr>
                        <a:t>1:20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9</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dirty="0">
                          <a:solidFill>
                            <a:srgbClr val="000000"/>
                          </a:solidFill>
                          <a:effectLst/>
                          <a:latin typeface="Calibri"/>
                        </a:rPr>
                        <a:t>1:20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10</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38"/>
                  </a:ext>
                </a:extLst>
              </a:tr>
              <a:tr h="122413">
                <a:tc>
                  <a:txBody>
                    <a:bodyPr/>
                    <a:lstStyle/>
                    <a:p>
                      <a:pPr algn="r" fontAlgn="b"/>
                      <a:r>
                        <a:rPr lang="en-US" sz="500" b="1" i="0" u="none" strike="noStrike">
                          <a:solidFill>
                            <a:srgbClr val="000000"/>
                          </a:solidFill>
                          <a:effectLst/>
                          <a:latin typeface="Calibri"/>
                        </a:rPr>
                        <a:t>1:30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1:00pm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dirty="0">
                          <a:solidFill>
                            <a:srgbClr val="000000"/>
                          </a:solidFill>
                          <a:effectLst/>
                          <a:latin typeface="Calibri"/>
                        </a:rPr>
                        <a:t>1:30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1:00pm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39"/>
                  </a:ext>
                </a:extLst>
              </a:tr>
              <a:tr h="97123">
                <a:tc>
                  <a:txBody>
                    <a:bodyPr/>
                    <a:lstStyle/>
                    <a:p>
                      <a:pPr algn="r" fontAlgn="b"/>
                      <a:r>
                        <a:rPr lang="en-US" sz="500" b="1" i="0" u="none" strike="noStrike">
                          <a:solidFill>
                            <a:srgbClr val="000000"/>
                          </a:solidFill>
                          <a:effectLst/>
                          <a:latin typeface="Calibri"/>
                        </a:rPr>
                        <a:t>1:40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1:40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40"/>
                  </a:ext>
                </a:extLst>
              </a:tr>
              <a:tr h="97123">
                <a:tc>
                  <a:txBody>
                    <a:bodyPr/>
                    <a:lstStyle/>
                    <a:p>
                      <a:pPr algn="r" fontAlgn="b"/>
                      <a:r>
                        <a:rPr lang="en-US" sz="500" b="1" i="0" u="none" strike="noStrike">
                          <a:solidFill>
                            <a:srgbClr val="000000"/>
                          </a:solidFill>
                          <a:effectLst/>
                          <a:latin typeface="Calibri"/>
                        </a:rPr>
                        <a:t>1:50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Calibri"/>
                        </a:rPr>
                        <a:t>1:50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1"/>
                  </a:ext>
                </a:extLst>
              </a:tr>
              <a:tr h="122413">
                <a:tc>
                  <a:txBody>
                    <a:bodyPr/>
                    <a:lstStyle/>
                    <a:p>
                      <a:pPr algn="r" fontAlgn="b"/>
                      <a:r>
                        <a:rPr lang="en-US" sz="800" b="1" i="0" u="none" strike="noStrike" dirty="0">
                          <a:solidFill>
                            <a:srgbClr val="000000"/>
                          </a:solidFill>
                          <a:effectLst/>
                          <a:latin typeface="Calibri"/>
                        </a:rPr>
                        <a:t>2:00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dirty="0">
                          <a:solidFill>
                            <a:srgbClr val="000000"/>
                          </a:solidFill>
                          <a:effectLst/>
                          <a:latin typeface="Calibri"/>
                        </a:rPr>
                        <a:t>2:00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42"/>
                  </a:ext>
                </a:extLst>
              </a:tr>
              <a:tr h="97123">
                <a:tc>
                  <a:txBody>
                    <a:bodyPr/>
                    <a:lstStyle/>
                    <a:p>
                      <a:pPr algn="r" fontAlgn="b"/>
                      <a:r>
                        <a:rPr lang="en-US" sz="500" b="1" i="0" u="none" strike="noStrike">
                          <a:solidFill>
                            <a:srgbClr val="000000"/>
                          </a:solidFill>
                          <a:effectLst/>
                          <a:latin typeface="Calibri"/>
                        </a:rPr>
                        <a:t>2:10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2:10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43"/>
                  </a:ext>
                </a:extLst>
              </a:tr>
              <a:tr h="160254">
                <a:tc>
                  <a:txBody>
                    <a:bodyPr/>
                    <a:lstStyle/>
                    <a:p>
                      <a:pPr algn="r" fontAlgn="b"/>
                      <a:r>
                        <a:rPr lang="en-US" sz="500" b="1" i="0" u="none" strike="noStrike">
                          <a:solidFill>
                            <a:srgbClr val="000000"/>
                          </a:solidFill>
                          <a:effectLst/>
                          <a:latin typeface="Calibri"/>
                        </a:rPr>
                        <a:t>2:20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11</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2:20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12</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44"/>
                  </a:ext>
                </a:extLst>
              </a:tr>
              <a:tr h="122413">
                <a:tc>
                  <a:txBody>
                    <a:bodyPr/>
                    <a:lstStyle/>
                    <a:p>
                      <a:pPr algn="r" fontAlgn="b"/>
                      <a:r>
                        <a:rPr lang="en-US" sz="500" b="1" i="0" u="none" strike="noStrike">
                          <a:solidFill>
                            <a:srgbClr val="000000"/>
                          </a:solidFill>
                          <a:effectLst/>
                          <a:latin typeface="Calibri"/>
                        </a:rPr>
                        <a:t>2:30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2:00pm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2:30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2:00pm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45"/>
                  </a:ext>
                </a:extLst>
              </a:tr>
              <a:tr h="97123">
                <a:tc>
                  <a:txBody>
                    <a:bodyPr/>
                    <a:lstStyle/>
                    <a:p>
                      <a:pPr algn="r" fontAlgn="b"/>
                      <a:r>
                        <a:rPr lang="en-US" sz="500" b="1" i="0" u="none" strike="noStrike">
                          <a:solidFill>
                            <a:srgbClr val="000000"/>
                          </a:solidFill>
                          <a:effectLst/>
                          <a:latin typeface="Calibri"/>
                        </a:rPr>
                        <a:t>2:40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2:40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46"/>
                  </a:ext>
                </a:extLst>
              </a:tr>
              <a:tr h="97123">
                <a:tc>
                  <a:txBody>
                    <a:bodyPr/>
                    <a:lstStyle/>
                    <a:p>
                      <a:pPr algn="r" fontAlgn="b"/>
                      <a:r>
                        <a:rPr lang="en-US" sz="500" b="1" i="0" u="none" strike="noStrike">
                          <a:solidFill>
                            <a:srgbClr val="000000"/>
                          </a:solidFill>
                          <a:effectLst/>
                          <a:latin typeface="Calibri"/>
                        </a:rPr>
                        <a:t>2:50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solidFill>
                            <a:srgbClr val="000000"/>
                          </a:solidFill>
                          <a:effectLst/>
                          <a:latin typeface="Calibri"/>
                        </a:rPr>
                        <a:t>2:50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7"/>
                  </a:ext>
                </a:extLst>
              </a:tr>
              <a:tr h="122413">
                <a:tc>
                  <a:txBody>
                    <a:bodyPr/>
                    <a:lstStyle/>
                    <a:p>
                      <a:pPr algn="r" fontAlgn="b"/>
                      <a:r>
                        <a:rPr lang="en-US" sz="800" b="1" i="0" u="none" strike="noStrike" dirty="0">
                          <a:solidFill>
                            <a:srgbClr val="000000"/>
                          </a:solidFill>
                          <a:effectLst/>
                          <a:latin typeface="Calibri"/>
                        </a:rPr>
                        <a:t>3:00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dirty="0">
                          <a:solidFill>
                            <a:srgbClr val="000000"/>
                          </a:solidFill>
                          <a:effectLst/>
                          <a:latin typeface="Calibri"/>
                        </a:rPr>
                        <a:t>3:00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48"/>
                  </a:ext>
                </a:extLst>
              </a:tr>
              <a:tr h="97123">
                <a:tc>
                  <a:txBody>
                    <a:bodyPr/>
                    <a:lstStyle/>
                    <a:p>
                      <a:pPr algn="r" fontAlgn="b"/>
                      <a:r>
                        <a:rPr lang="en-US" sz="500" b="1" i="0" u="none" strike="noStrike">
                          <a:solidFill>
                            <a:srgbClr val="000000"/>
                          </a:solidFill>
                          <a:effectLst/>
                          <a:latin typeface="Calibri"/>
                        </a:rPr>
                        <a:t>3:10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dirty="0">
                          <a:solidFill>
                            <a:srgbClr val="000000"/>
                          </a:solidFill>
                          <a:effectLst/>
                          <a:latin typeface="Calibri"/>
                        </a:rPr>
                        <a:t>3:10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49"/>
                  </a:ext>
                </a:extLst>
              </a:tr>
              <a:tr h="160254">
                <a:tc>
                  <a:txBody>
                    <a:bodyPr/>
                    <a:lstStyle/>
                    <a:p>
                      <a:pPr algn="r" fontAlgn="b"/>
                      <a:r>
                        <a:rPr lang="en-US" sz="500" b="1" i="0" u="none" strike="noStrike">
                          <a:solidFill>
                            <a:srgbClr val="000000"/>
                          </a:solidFill>
                          <a:effectLst/>
                          <a:latin typeface="Calibri"/>
                        </a:rPr>
                        <a:t>3:20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13</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3:20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Patient 14</a:t>
                      </a: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50"/>
                  </a:ext>
                </a:extLst>
              </a:tr>
              <a:tr h="122413">
                <a:tc>
                  <a:txBody>
                    <a:bodyPr/>
                    <a:lstStyle/>
                    <a:p>
                      <a:pPr algn="r" fontAlgn="b"/>
                      <a:r>
                        <a:rPr lang="en-US" sz="500" b="1" i="0" u="none" strike="noStrike">
                          <a:solidFill>
                            <a:srgbClr val="000000"/>
                          </a:solidFill>
                          <a:effectLst/>
                          <a:latin typeface="Calibri"/>
                        </a:rPr>
                        <a:t>3:30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3:00pm</a:t>
                      </a: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3:30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dirty="0">
                          <a:solidFill>
                            <a:srgbClr val="000000"/>
                          </a:solidFill>
                          <a:effectLst/>
                          <a:latin typeface="Arial"/>
                        </a:rPr>
                        <a:t>3:00pm</a:t>
                      </a: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51"/>
                  </a:ext>
                </a:extLst>
              </a:tr>
              <a:tr h="97123">
                <a:tc>
                  <a:txBody>
                    <a:bodyPr/>
                    <a:lstStyle/>
                    <a:p>
                      <a:pPr algn="r" fontAlgn="b"/>
                      <a:r>
                        <a:rPr lang="en-US" sz="500" b="1" i="0" u="none" strike="noStrike">
                          <a:solidFill>
                            <a:srgbClr val="000000"/>
                          </a:solidFill>
                          <a:effectLst/>
                          <a:latin typeface="Calibri"/>
                        </a:rPr>
                        <a:t>3:40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3:40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52"/>
                  </a:ext>
                </a:extLst>
              </a:tr>
              <a:tr h="97123">
                <a:tc>
                  <a:txBody>
                    <a:bodyPr/>
                    <a:lstStyle/>
                    <a:p>
                      <a:pPr algn="r" fontAlgn="b"/>
                      <a:r>
                        <a:rPr lang="en-US" sz="500" b="1" i="0" u="none" strike="noStrike">
                          <a:solidFill>
                            <a:srgbClr val="000000"/>
                          </a:solidFill>
                          <a:effectLst/>
                          <a:latin typeface="Calibri"/>
                        </a:rPr>
                        <a:t>3:50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3:50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53"/>
                  </a:ext>
                </a:extLst>
              </a:tr>
              <a:tr h="119753">
                <a:tc>
                  <a:txBody>
                    <a:bodyPr/>
                    <a:lstStyle/>
                    <a:p>
                      <a:pPr algn="r" fontAlgn="b"/>
                      <a:r>
                        <a:rPr lang="en-US" sz="800" b="1" i="0" u="none" strike="noStrike" dirty="0">
                          <a:solidFill>
                            <a:srgbClr val="000000"/>
                          </a:solidFill>
                          <a:effectLst/>
                          <a:latin typeface="Calibri"/>
                        </a:rPr>
                        <a:t>4:00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8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8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1" i="0" u="none" strike="noStrike" dirty="0">
                          <a:solidFill>
                            <a:srgbClr val="000000"/>
                          </a:solidFill>
                          <a:effectLst/>
                          <a:latin typeface="Calibri"/>
                        </a:rPr>
                        <a:t>4:00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54"/>
                  </a:ext>
                </a:extLst>
              </a:tr>
              <a:tr h="97123">
                <a:tc>
                  <a:txBody>
                    <a:bodyPr/>
                    <a:lstStyle/>
                    <a:p>
                      <a:pPr algn="r" fontAlgn="b"/>
                      <a:r>
                        <a:rPr lang="en-US" sz="500" b="1" i="0" u="none" strike="noStrike">
                          <a:solidFill>
                            <a:srgbClr val="000000"/>
                          </a:solidFill>
                          <a:effectLst/>
                          <a:latin typeface="Calibri"/>
                        </a:rPr>
                        <a:t>4:10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dirty="0">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500" b="1" i="0" u="none" strike="noStrike">
                          <a:solidFill>
                            <a:srgbClr val="000000"/>
                          </a:solidFill>
                          <a:effectLst/>
                          <a:latin typeface="Calibri"/>
                        </a:rPr>
                        <a:t>4:10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500" b="1" i="0" u="none" strike="noStrike">
                        <a:solidFill>
                          <a:srgbClr val="000000"/>
                        </a:solidFill>
                        <a:effectLst/>
                        <a:latin typeface="Arial"/>
                      </a:endParaRPr>
                    </a:p>
                  </a:txBody>
                  <a:tcPr marL="4689" marR="4689" marT="4689" marB="0" anchor="b">
                    <a:lnL>
                      <a:noFill/>
                    </a:lnL>
                    <a:lnR>
                      <a:noFill/>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55"/>
                  </a:ext>
                </a:extLst>
              </a:tr>
              <a:tr h="97123">
                <a:tc>
                  <a:txBody>
                    <a:bodyPr/>
                    <a:lstStyle/>
                    <a:p>
                      <a:pPr algn="r" fontAlgn="b"/>
                      <a:r>
                        <a:rPr lang="en-US" sz="500" b="1" i="0" u="none" strike="noStrike">
                          <a:solidFill>
                            <a:srgbClr val="000000"/>
                          </a:solidFill>
                          <a:effectLst/>
                          <a:latin typeface="Calibri"/>
                        </a:rPr>
                        <a:t>4:20</a:t>
                      </a:r>
                    </a:p>
                  </a:txBody>
                  <a:tcPr marL="4689" marR="4689" marT="468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dirty="0">
                          <a:solidFill>
                            <a:srgbClr val="000000"/>
                          </a:solidFill>
                          <a:effectLst/>
                          <a:latin typeface="Calibri"/>
                        </a:rPr>
                        <a:t>4:20</a:t>
                      </a:r>
                    </a:p>
                  </a:txBody>
                  <a:tcPr marL="4689" marR="4689" marT="4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dirty="0">
                          <a:solidFill>
                            <a:srgbClr val="000000"/>
                          </a:solidFill>
                          <a:effectLst/>
                          <a:latin typeface="Arial"/>
                        </a:rPr>
                        <a:t> </a:t>
                      </a:r>
                    </a:p>
                  </a:txBody>
                  <a:tcPr marL="4689" marR="4689" marT="468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dirty="0">
                          <a:solidFill>
                            <a:srgbClr val="000000"/>
                          </a:solidFill>
                          <a:effectLst/>
                          <a:latin typeface="Calibri"/>
                        </a:rPr>
                        <a:t> </a:t>
                      </a:r>
                    </a:p>
                  </a:txBody>
                  <a:tcPr marL="4689" marR="4689" marT="468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56"/>
                  </a:ext>
                </a:extLst>
              </a:tr>
            </a:tbl>
          </a:graphicData>
        </a:graphic>
      </p:graphicFrame>
      <p:sp>
        <p:nvSpPr>
          <p:cNvPr id="4" name="Text Placeholder 3"/>
          <p:cNvSpPr>
            <a:spLocks noGrp="1"/>
          </p:cNvSpPr>
          <p:nvPr>
            <p:ph type="body" sz="half" idx="2"/>
          </p:nvPr>
        </p:nvSpPr>
        <p:spPr>
          <a:xfrm>
            <a:off x="609600" y="838200"/>
            <a:ext cx="2949178" cy="5257800"/>
          </a:xfrm>
        </p:spPr>
        <p:txBody>
          <a:bodyPr>
            <a:normAutofit/>
          </a:bodyPr>
          <a:lstStyle/>
          <a:p>
            <a:pPr>
              <a:buFont typeface="Arial" pitchFamily="34" charset="0"/>
              <a:buChar char="•"/>
            </a:pPr>
            <a:r>
              <a:rPr lang="en-US" dirty="0">
                <a:solidFill>
                  <a:srgbClr val="7030A0"/>
                </a:solidFill>
              </a:rPr>
              <a:t>Consider the effect of longer appointments on the template.  </a:t>
            </a:r>
          </a:p>
          <a:p>
            <a:pPr>
              <a:buFont typeface="Arial" pitchFamily="34" charset="0"/>
              <a:buChar char="•"/>
            </a:pPr>
            <a:r>
              <a:rPr lang="en-US" dirty="0">
                <a:solidFill>
                  <a:srgbClr val="7030A0"/>
                </a:solidFill>
              </a:rPr>
              <a:t>Consider scheduling suture removals, consults etc. opposite crowns</a:t>
            </a:r>
          </a:p>
          <a:p>
            <a:pPr>
              <a:buFont typeface="Arial" pitchFamily="34" charset="0"/>
              <a:buChar char="•"/>
            </a:pPr>
            <a:r>
              <a:rPr lang="en-US" dirty="0">
                <a:solidFill>
                  <a:srgbClr val="7030A0"/>
                </a:solidFill>
              </a:rPr>
              <a:t>Double book kids in the same family (new patients, recalls etc.)</a:t>
            </a:r>
          </a:p>
          <a:p>
            <a:pPr>
              <a:buFont typeface="Arial" pitchFamily="34" charset="0"/>
              <a:buChar char="•"/>
            </a:pPr>
            <a:r>
              <a:rPr lang="en-US" dirty="0">
                <a:solidFill>
                  <a:srgbClr val="7030A0"/>
                </a:solidFill>
              </a:rPr>
              <a:t>Stagger staff lunches by staggering provider lunches</a:t>
            </a:r>
          </a:p>
          <a:p>
            <a:pPr>
              <a:buFont typeface="Arial" pitchFamily="34" charset="0"/>
              <a:buChar char="•"/>
            </a:pPr>
            <a:r>
              <a:rPr lang="en-US" dirty="0">
                <a:solidFill>
                  <a:srgbClr val="7030A0"/>
                </a:solidFill>
              </a:rPr>
              <a:t>Stagger provider start times</a:t>
            </a:r>
          </a:p>
          <a:p>
            <a:pPr>
              <a:buFont typeface="Arial" pitchFamily="34" charset="0"/>
              <a:buChar char="•"/>
            </a:pPr>
            <a:r>
              <a:rPr lang="en-US" dirty="0">
                <a:solidFill>
                  <a:srgbClr val="7030A0"/>
                </a:solidFill>
              </a:rPr>
              <a:t>Manage walk in patients    strategically.  </a:t>
            </a:r>
          </a:p>
          <a:p>
            <a:endParaRPr lang="en-US" dirty="0">
              <a:solidFill>
                <a:srgbClr val="7030A0"/>
              </a:solidFill>
            </a:endParaRPr>
          </a:p>
        </p:txBody>
      </p:sp>
      <p:sp>
        <p:nvSpPr>
          <p:cNvPr id="3" name="Footer Placeholder 2"/>
          <p:cNvSpPr>
            <a:spLocks noGrp="1"/>
          </p:cNvSpPr>
          <p:nvPr>
            <p:ph type="ftr" sz="quarter" idx="11"/>
          </p:nvPr>
        </p:nvSpPr>
        <p:spPr>
          <a:xfrm>
            <a:off x="0" y="6458878"/>
            <a:ext cx="3086100" cy="365125"/>
          </a:xfrm>
        </p:spPr>
        <p:txBody>
          <a:bodyPr/>
          <a:lstStyle/>
          <a:p>
            <a:r>
              <a:rPr lang="en-US" b="1" i="1" dirty="0">
                <a:solidFill>
                  <a:schemeClr val="accent2">
                    <a:lumMod val="75000"/>
                  </a:schemeClr>
                </a:solidFill>
              </a:rPr>
              <a:t>Family First Health</a:t>
            </a:r>
          </a:p>
        </p:txBody>
      </p:sp>
      <p:sp>
        <p:nvSpPr>
          <p:cNvPr id="6" name="TextBox 5"/>
          <p:cNvSpPr txBox="1"/>
          <p:nvPr/>
        </p:nvSpPr>
        <p:spPr>
          <a:xfrm>
            <a:off x="762000" y="76200"/>
            <a:ext cx="3613731" cy="369332"/>
          </a:xfrm>
          <a:prstGeom prst="rect">
            <a:avLst/>
          </a:prstGeom>
          <a:noFill/>
          <a:ln>
            <a:solidFill>
              <a:schemeClr val="bg2"/>
            </a:solidFill>
          </a:ln>
        </p:spPr>
        <p:txBody>
          <a:bodyPr wrap="square" rtlCol="0">
            <a:spAutoFit/>
          </a:bodyPr>
          <a:lstStyle/>
          <a:p>
            <a:endParaRPr lang="en-US" b="1"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4126602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solidFill>
                  <a:schemeClr val="accent2">
                    <a:lumMod val="75000"/>
                  </a:schemeClr>
                </a:solidFill>
              </a:rPr>
              <a:t>Who we are</a:t>
            </a:r>
          </a:p>
        </p:txBody>
      </p:sp>
      <p:sp>
        <p:nvSpPr>
          <p:cNvPr id="3" name="Content Placeholder 2"/>
          <p:cNvSpPr>
            <a:spLocks noGrp="1"/>
          </p:cNvSpPr>
          <p:nvPr>
            <p:ph sz="half" idx="1"/>
          </p:nvPr>
        </p:nvSpPr>
        <p:spPr/>
        <p:txBody>
          <a:bodyPr>
            <a:normAutofit fontScale="77500" lnSpcReduction="20000"/>
          </a:bodyPr>
          <a:lstStyle/>
          <a:p>
            <a:r>
              <a:rPr lang="en-US" sz="3000" b="1" dirty="0">
                <a:solidFill>
                  <a:srgbClr val="7030A0"/>
                </a:solidFill>
              </a:rPr>
              <a:t>Dental Directors </a:t>
            </a:r>
            <a:r>
              <a:rPr lang="en-US" sz="3000" dirty="0">
                <a:solidFill>
                  <a:srgbClr val="7030A0"/>
                </a:solidFill>
              </a:rPr>
              <a:t>at Family First Health, a federally qualified health center in south central Pennsylvania   </a:t>
            </a:r>
          </a:p>
          <a:p>
            <a:r>
              <a:rPr lang="en-US" sz="3000" b="1" dirty="0">
                <a:solidFill>
                  <a:srgbClr val="7030A0"/>
                </a:solidFill>
              </a:rPr>
              <a:t>Comprehensive care </a:t>
            </a:r>
            <a:r>
              <a:rPr lang="en-US" sz="3000" dirty="0">
                <a:solidFill>
                  <a:srgbClr val="7030A0"/>
                </a:solidFill>
              </a:rPr>
              <a:t>(preventative, restorative, removable, crown and bridge, endo, &amp; extractions) </a:t>
            </a:r>
          </a:p>
          <a:p>
            <a:r>
              <a:rPr lang="en-US" sz="3000" dirty="0">
                <a:solidFill>
                  <a:srgbClr val="7030A0"/>
                </a:solidFill>
              </a:rPr>
              <a:t>For patients of </a:t>
            </a:r>
            <a:r>
              <a:rPr lang="en-US" sz="3000" b="1" dirty="0">
                <a:solidFill>
                  <a:srgbClr val="7030A0"/>
                </a:solidFill>
              </a:rPr>
              <a:t>all ages</a:t>
            </a:r>
            <a:endParaRPr lang="en-US" sz="3000" dirty="0">
              <a:solidFill>
                <a:srgbClr val="7030A0"/>
              </a:solidFill>
            </a:endParaRPr>
          </a:p>
          <a:p>
            <a:r>
              <a:rPr lang="en-US" sz="3000" dirty="0">
                <a:solidFill>
                  <a:srgbClr val="7030A0"/>
                </a:solidFill>
              </a:rPr>
              <a:t>Three sites, with a total of 20 </a:t>
            </a:r>
            <a:r>
              <a:rPr lang="en-US" sz="3000" dirty="0" err="1">
                <a:solidFill>
                  <a:srgbClr val="7030A0"/>
                </a:solidFill>
              </a:rPr>
              <a:t>operatories</a:t>
            </a:r>
            <a:r>
              <a:rPr lang="en-US" sz="3000" dirty="0">
                <a:solidFill>
                  <a:srgbClr val="7030A0"/>
                </a:solidFill>
              </a:rPr>
              <a:t> in York and Adams counties</a:t>
            </a:r>
          </a:p>
          <a:p>
            <a:endParaRPr lang="en-US" dirty="0"/>
          </a:p>
        </p:txBody>
      </p:sp>
      <p:sp>
        <p:nvSpPr>
          <p:cNvPr id="6" name="Content Placeholder 5"/>
          <p:cNvSpPr>
            <a:spLocks noGrp="1"/>
          </p:cNvSpPr>
          <p:nvPr>
            <p:ph sz="half" idx="2"/>
          </p:nvPr>
        </p:nvSpPr>
        <p:spPr/>
        <p:txBody>
          <a:bodyPr>
            <a:normAutofit fontScale="77500" lnSpcReduction="20000"/>
          </a:bodyPr>
          <a:lstStyle/>
          <a:p>
            <a:endParaRPr lang="en-US"/>
          </a:p>
        </p:txBody>
      </p:sp>
      <p:sp>
        <p:nvSpPr>
          <p:cNvPr id="2" name="Footer Placeholder 1"/>
          <p:cNvSpPr>
            <a:spLocks noGrp="1"/>
          </p:cNvSpPr>
          <p:nvPr>
            <p:ph type="ftr" sz="quarter" idx="11"/>
          </p:nvPr>
        </p:nvSpPr>
        <p:spPr/>
        <p:txBody>
          <a:bodyPr/>
          <a:lstStyle/>
          <a:p>
            <a:r>
              <a:rPr lang="en-US" b="1" i="1" dirty="0">
                <a:solidFill>
                  <a:schemeClr val="accent2">
                    <a:lumMod val="75000"/>
                  </a:schemeClr>
                </a:solidFill>
              </a:rPr>
              <a:t>Family First Health</a:t>
            </a:r>
          </a:p>
        </p:txBody>
      </p:sp>
      <p:pic>
        <p:nvPicPr>
          <p:cNvPr id="4" name="Picture 3" descr="Mountains 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5400" y="1905000"/>
            <a:ext cx="2794000" cy="4191000"/>
          </a:xfrm>
          <a:prstGeom prst="rect">
            <a:avLst/>
          </a:prstGeom>
        </p:spPr>
      </p:pic>
    </p:spTree>
    <p:extLst>
      <p:ext uri="{BB962C8B-B14F-4D97-AF65-F5344CB8AC3E}">
        <p14:creationId xmlns:p14="http://schemas.microsoft.com/office/powerpoint/2010/main" val="2583785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rPr>
              <a:t>Benefits of a Scheduling Template</a:t>
            </a:r>
          </a:p>
        </p:txBody>
      </p:sp>
      <p:sp>
        <p:nvSpPr>
          <p:cNvPr id="3" name="Content Placeholder 2"/>
          <p:cNvSpPr>
            <a:spLocks noGrp="1"/>
          </p:cNvSpPr>
          <p:nvPr>
            <p:ph idx="1"/>
          </p:nvPr>
        </p:nvSpPr>
        <p:spPr/>
        <p:txBody>
          <a:bodyPr>
            <a:normAutofit/>
          </a:bodyPr>
          <a:lstStyle/>
          <a:p>
            <a:r>
              <a:rPr lang="en-US" dirty="0">
                <a:solidFill>
                  <a:srgbClr val="7030A0"/>
                </a:solidFill>
              </a:rPr>
              <a:t>Standardization</a:t>
            </a:r>
          </a:p>
          <a:p>
            <a:r>
              <a:rPr lang="en-US" dirty="0">
                <a:solidFill>
                  <a:srgbClr val="7030A0"/>
                </a:solidFill>
              </a:rPr>
              <a:t>Predictability and Consistency</a:t>
            </a:r>
          </a:p>
          <a:p>
            <a:r>
              <a:rPr lang="en-US" dirty="0">
                <a:solidFill>
                  <a:srgbClr val="7030A0"/>
                </a:solidFill>
              </a:rPr>
              <a:t>Ability to plan for productivity and provider vacations</a:t>
            </a:r>
          </a:p>
          <a:p>
            <a:r>
              <a:rPr lang="en-US" dirty="0">
                <a:solidFill>
                  <a:srgbClr val="7030A0"/>
                </a:solidFill>
              </a:rPr>
              <a:t>Tool for providers</a:t>
            </a:r>
          </a:p>
          <a:p>
            <a:r>
              <a:rPr lang="en-US" dirty="0">
                <a:solidFill>
                  <a:srgbClr val="7030A0"/>
                </a:solidFill>
              </a:rPr>
              <a:t>Framework for the day</a:t>
            </a:r>
          </a:p>
          <a:p>
            <a:r>
              <a:rPr lang="en-US" dirty="0">
                <a:solidFill>
                  <a:srgbClr val="7030A0"/>
                </a:solidFill>
              </a:rPr>
              <a:t>Decrease in front desk and clinical team frustration</a:t>
            </a:r>
          </a:p>
          <a:p>
            <a:r>
              <a:rPr lang="en-US" dirty="0">
                <a:solidFill>
                  <a:srgbClr val="7030A0"/>
                </a:solidFill>
              </a:rPr>
              <a:t>Creates office flow</a:t>
            </a:r>
          </a:p>
          <a:p>
            <a:pPr lvl="1"/>
            <a:r>
              <a:rPr lang="en-US" dirty="0">
                <a:solidFill>
                  <a:srgbClr val="7030A0"/>
                </a:solidFill>
              </a:rPr>
              <a:t>Effective usage of chair time &amp; equipment</a:t>
            </a:r>
          </a:p>
        </p:txBody>
      </p:sp>
      <p:sp>
        <p:nvSpPr>
          <p:cNvPr id="4" name="Footer Placeholder 3"/>
          <p:cNvSpPr>
            <a:spLocks noGrp="1"/>
          </p:cNvSpPr>
          <p:nvPr>
            <p:ph type="ftr" sz="quarter" idx="11"/>
          </p:nvPr>
        </p:nvSpPr>
        <p:spPr/>
        <p:txBody>
          <a:bodyPr/>
          <a:lstStyle/>
          <a:p>
            <a:r>
              <a:rPr lang="en-US" b="1" i="1" dirty="0">
                <a:solidFill>
                  <a:schemeClr val="accent2">
                    <a:lumMod val="75000"/>
                  </a:schemeClr>
                </a:solidFill>
              </a:rPr>
              <a:t>Family First Health</a:t>
            </a:r>
          </a:p>
        </p:txBody>
      </p:sp>
    </p:spTree>
    <p:extLst>
      <p:ext uri="{BB962C8B-B14F-4D97-AF65-F5344CB8AC3E}">
        <p14:creationId xmlns:p14="http://schemas.microsoft.com/office/powerpoint/2010/main" val="1908914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solidFill>
                  <a:schemeClr val="accent2">
                    <a:lumMod val="75000"/>
                  </a:schemeClr>
                </a:solidFill>
              </a:rPr>
              <a:t>Questions????</a:t>
            </a:r>
          </a:p>
        </p:txBody>
      </p:sp>
      <p:sp>
        <p:nvSpPr>
          <p:cNvPr id="7" name="Subtitle 6"/>
          <p:cNvSpPr>
            <a:spLocks noGrp="1"/>
          </p:cNvSpPr>
          <p:nvPr>
            <p:ph type="subTitle"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b="1" i="1" dirty="0">
                <a:solidFill>
                  <a:schemeClr val="accent2">
                    <a:lumMod val="75000"/>
                  </a:schemeClr>
                </a:solidFill>
              </a:rPr>
              <a:t>Family First Health</a:t>
            </a:r>
          </a:p>
        </p:txBody>
      </p:sp>
    </p:spTree>
    <p:extLst>
      <p:ext uri="{BB962C8B-B14F-4D97-AF65-F5344CB8AC3E}">
        <p14:creationId xmlns:p14="http://schemas.microsoft.com/office/powerpoint/2010/main" val="1596655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657600" cy="1143000"/>
          </a:xfrm>
        </p:spPr>
        <p:txBody>
          <a:bodyPr>
            <a:normAutofit/>
          </a:bodyPr>
          <a:lstStyle/>
          <a:p>
            <a:pPr algn="l"/>
            <a:r>
              <a:rPr lang="en-US" dirty="0">
                <a:solidFill>
                  <a:schemeClr val="accent2">
                    <a:lumMod val="75000"/>
                  </a:schemeClr>
                </a:solidFill>
              </a:rPr>
              <a:t>Stay connected</a:t>
            </a:r>
          </a:p>
        </p:txBody>
      </p:sp>
      <p:sp>
        <p:nvSpPr>
          <p:cNvPr id="3" name="Content Placeholder 2"/>
          <p:cNvSpPr>
            <a:spLocks noGrp="1"/>
          </p:cNvSpPr>
          <p:nvPr>
            <p:ph idx="1"/>
          </p:nvPr>
        </p:nvSpPr>
        <p:spPr>
          <a:xfrm>
            <a:off x="457200" y="1524000"/>
            <a:ext cx="3962400" cy="4525963"/>
          </a:xfrm>
        </p:spPr>
        <p:txBody>
          <a:bodyPr>
            <a:noAutofit/>
          </a:bodyPr>
          <a:lstStyle/>
          <a:p>
            <a:pPr marL="0" indent="0">
              <a:buNone/>
            </a:pPr>
            <a:r>
              <a:rPr lang="en-US" sz="1600" b="1" dirty="0">
                <a:solidFill>
                  <a:srgbClr val="7030A0"/>
                </a:solidFill>
              </a:rPr>
              <a:t>LaJuan Mountain, DMD</a:t>
            </a:r>
          </a:p>
          <a:p>
            <a:pPr marL="0" indent="0">
              <a:buNone/>
            </a:pPr>
            <a:r>
              <a:rPr lang="en-US" sz="1600" dirty="0">
                <a:solidFill>
                  <a:srgbClr val="7030A0"/>
                </a:solidFill>
              </a:rPr>
              <a:t>Family First Health</a:t>
            </a:r>
          </a:p>
          <a:p>
            <a:pPr marL="0" indent="0">
              <a:buNone/>
            </a:pPr>
            <a:r>
              <a:rPr lang="en-US" sz="1600" dirty="0">
                <a:solidFill>
                  <a:srgbClr val="7030A0"/>
                </a:solidFill>
              </a:rPr>
              <a:t>Director of  Dental Operations - East</a:t>
            </a:r>
          </a:p>
          <a:p>
            <a:pPr marL="0" indent="0">
              <a:buNone/>
            </a:pPr>
            <a:r>
              <a:rPr lang="en-US" sz="1600" dirty="0">
                <a:solidFill>
                  <a:srgbClr val="7030A0"/>
                </a:solidFill>
              </a:rPr>
              <a:t>116 South George Street, Suite 100</a:t>
            </a:r>
          </a:p>
          <a:p>
            <a:pPr marL="0" indent="0">
              <a:buNone/>
            </a:pPr>
            <a:r>
              <a:rPr lang="en-US" sz="1600" dirty="0">
                <a:solidFill>
                  <a:srgbClr val="7030A0"/>
                </a:solidFill>
              </a:rPr>
              <a:t>York, PA 17401</a:t>
            </a:r>
          </a:p>
          <a:p>
            <a:pPr marL="0" indent="0">
              <a:buNone/>
            </a:pPr>
            <a:r>
              <a:rPr lang="en-US" sz="1600" dirty="0">
                <a:solidFill>
                  <a:srgbClr val="7030A0"/>
                </a:solidFill>
              </a:rPr>
              <a:t>717- 845-8617, ext. 4854</a:t>
            </a:r>
          </a:p>
          <a:p>
            <a:pPr marL="0" indent="0">
              <a:buNone/>
            </a:pPr>
            <a:r>
              <a:rPr lang="en-US" sz="1600" u="sng" dirty="0">
                <a:solidFill>
                  <a:schemeClr val="accent2">
                    <a:lumMod val="75000"/>
                  </a:schemeClr>
                </a:solidFill>
                <a:hlinkClick r:id="rId2"/>
              </a:rPr>
              <a:t>LMountain@familyfirsthealth.org</a:t>
            </a:r>
            <a:endParaRPr lang="en-US" sz="1600" dirty="0">
              <a:solidFill>
                <a:schemeClr val="accent2">
                  <a:lumMod val="75000"/>
                </a:schemeClr>
              </a:solidFill>
            </a:endParaRPr>
          </a:p>
          <a:p>
            <a:pPr marL="0" indent="0">
              <a:buNone/>
            </a:pPr>
            <a:endParaRPr lang="en-US" sz="1600" dirty="0">
              <a:solidFill>
                <a:srgbClr val="7030A0"/>
              </a:solidFill>
            </a:endParaRPr>
          </a:p>
          <a:p>
            <a:pPr marL="0" indent="0">
              <a:buNone/>
            </a:pPr>
            <a:r>
              <a:rPr lang="en-US" sz="1600" b="1" dirty="0">
                <a:solidFill>
                  <a:srgbClr val="7030A0"/>
                </a:solidFill>
              </a:rPr>
              <a:t>Joseph Mountain, DMD</a:t>
            </a:r>
            <a:endParaRPr lang="en-US" sz="1600" dirty="0">
              <a:solidFill>
                <a:srgbClr val="7030A0"/>
              </a:solidFill>
            </a:endParaRPr>
          </a:p>
          <a:p>
            <a:pPr marL="0" indent="0">
              <a:buNone/>
            </a:pPr>
            <a:r>
              <a:rPr lang="en-US" sz="1600" dirty="0">
                <a:solidFill>
                  <a:srgbClr val="7030A0"/>
                </a:solidFill>
              </a:rPr>
              <a:t>Family First Health</a:t>
            </a:r>
          </a:p>
          <a:p>
            <a:pPr marL="0" indent="0">
              <a:buNone/>
            </a:pPr>
            <a:r>
              <a:rPr lang="en-US" sz="1600" dirty="0">
                <a:solidFill>
                  <a:srgbClr val="7030A0"/>
                </a:solidFill>
              </a:rPr>
              <a:t>Director of Dental Operations - West</a:t>
            </a:r>
          </a:p>
          <a:p>
            <a:pPr marL="0" indent="0">
              <a:buNone/>
            </a:pPr>
            <a:r>
              <a:rPr lang="en-US" sz="1600" dirty="0">
                <a:solidFill>
                  <a:srgbClr val="7030A0"/>
                </a:solidFill>
              </a:rPr>
              <a:t>1275 York Road, Suite 17 </a:t>
            </a:r>
          </a:p>
          <a:p>
            <a:pPr marL="0" indent="0">
              <a:buNone/>
            </a:pPr>
            <a:r>
              <a:rPr lang="en-US" sz="1600" dirty="0">
                <a:solidFill>
                  <a:srgbClr val="7030A0"/>
                </a:solidFill>
              </a:rPr>
              <a:t>Gettysburg, PA 17325</a:t>
            </a:r>
          </a:p>
          <a:p>
            <a:pPr marL="0" indent="0">
              <a:buNone/>
            </a:pPr>
            <a:r>
              <a:rPr lang="en-US" sz="1600" dirty="0">
                <a:solidFill>
                  <a:srgbClr val="7030A0"/>
                </a:solidFill>
              </a:rPr>
              <a:t>717-337- 9400, ext. 4730 </a:t>
            </a:r>
            <a:br>
              <a:rPr lang="en-US" sz="1600" dirty="0"/>
            </a:br>
            <a:r>
              <a:rPr lang="en-US" sz="1600" dirty="0">
                <a:solidFill>
                  <a:schemeClr val="accent2">
                    <a:lumMod val="75000"/>
                  </a:schemeClr>
                </a:solidFill>
                <a:hlinkClick r:id="rId3"/>
              </a:rPr>
              <a:t>JMountain@familyfirsthealth.org</a:t>
            </a:r>
            <a:r>
              <a:rPr lang="en-US" sz="1600" dirty="0"/>
              <a:t> </a:t>
            </a:r>
            <a:endParaRPr lang="en-US" sz="1600" u="sng" dirty="0">
              <a:solidFill>
                <a:srgbClr val="3366FF"/>
              </a:solidFill>
            </a:endParaRPr>
          </a:p>
        </p:txBody>
      </p:sp>
      <p:pic>
        <p:nvPicPr>
          <p:cNvPr id="4" name="Picture 3" descr="Mountains 1 (1).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0" y="685800"/>
            <a:ext cx="3708400" cy="5562600"/>
          </a:xfrm>
          <a:prstGeom prst="rect">
            <a:avLst/>
          </a:prstGeom>
        </p:spPr>
      </p:pic>
      <p:sp>
        <p:nvSpPr>
          <p:cNvPr id="5" name="Footer Placeholder 4"/>
          <p:cNvSpPr>
            <a:spLocks noGrp="1"/>
          </p:cNvSpPr>
          <p:nvPr>
            <p:ph type="ftr" sz="quarter" idx="11"/>
          </p:nvPr>
        </p:nvSpPr>
        <p:spPr/>
        <p:txBody>
          <a:bodyPr/>
          <a:lstStyle/>
          <a:p>
            <a:r>
              <a:rPr lang="en-US" b="1" i="1" dirty="0">
                <a:solidFill>
                  <a:schemeClr val="accent2">
                    <a:lumMod val="75000"/>
                  </a:schemeClr>
                </a:solidFill>
              </a:rPr>
              <a:t>Family First Health</a:t>
            </a:r>
          </a:p>
        </p:txBody>
      </p:sp>
    </p:spTree>
    <p:extLst>
      <p:ext uri="{BB962C8B-B14F-4D97-AF65-F5344CB8AC3E}">
        <p14:creationId xmlns:p14="http://schemas.microsoft.com/office/powerpoint/2010/main" val="3738522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accent2">
                    <a:lumMod val="75000"/>
                  </a:schemeClr>
                </a:solidFill>
              </a:rPr>
              <a:t>Learning Objectives</a:t>
            </a:r>
            <a:br>
              <a:rPr lang="en-US" dirty="0"/>
            </a:br>
            <a:endParaRPr lang="en-US" dirty="0"/>
          </a:p>
        </p:txBody>
      </p:sp>
      <p:sp>
        <p:nvSpPr>
          <p:cNvPr id="3" name="Content Placeholder 2"/>
          <p:cNvSpPr>
            <a:spLocks noGrp="1"/>
          </p:cNvSpPr>
          <p:nvPr>
            <p:ph idx="1"/>
          </p:nvPr>
        </p:nvSpPr>
        <p:spPr/>
        <p:txBody>
          <a:bodyPr/>
          <a:lstStyle/>
          <a:p>
            <a:r>
              <a:rPr lang="en-US" dirty="0">
                <a:solidFill>
                  <a:srgbClr val="7030A0"/>
                </a:solidFill>
              </a:rPr>
              <a:t>Learn to develop a successful dental schedule</a:t>
            </a:r>
          </a:p>
          <a:p>
            <a:r>
              <a:rPr lang="en-US" dirty="0">
                <a:solidFill>
                  <a:srgbClr val="7030A0"/>
                </a:solidFill>
              </a:rPr>
              <a:t>Learn to develop a scheduling template</a:t>
            </a:r>
          </a:p>
          <a:p>
            <a:r>
              <a:rPr lang="en-US" dirty="0">
                <a:solidFill>
                  <a:srgbClr val="7030A0"/>
                </a:solidFill>
              </a:rPr>
              <a:t>Question and Answer session at the end of the lecture</a:t>
            </a:r>
          </a:p>
        </p:txBody>
      </p:sp>
      <p:sp>
        <p:nvSpPr>
          <p:cNvPr id="4" name="Footer Placeholder 3"/>
          <p:cNvSpPr>
            <a:spLocks noGrp="1"/>
          </p:cNvSpPr>
          <p:nvPr>
            <p:ph type="ftr" sz="quarter" idx="11"/>
          </p:nvPr>
        </p:nvSpPr>
        <p:spPr/>
        <p:txBody>
          <a:bodyPr/>
          <a:lstStyle/>
          <a:p>
            <a:r>
              <a:rPr lang="en-US" b="1" i="1" dirty="0">
                <a:solidFill>
                  <a:schemeClr val="accent2">
                    <a:lumMod val="75000"/>
                  </a:schemeClr>
                </a:solidFill>
              </a:rPr>
              <a:t>Family First Health</a:t>
            </a:r>
          </a:p>
        </p:txBody>
      </p:sp>
    </p:spTree>
    <p:extLst>
      <p:ext uri="{BB962C8B-B14F-4D97-AF65-F5344CB8AC3E}">
        <p14:creationId xmlns:p14="http://schemas.microsoft.com/office/powerpoint/2010/main" val="3248727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How do you currently schedule?</a:t>
            </a:r>
          </a:p>
        </p:txBody>
      </p:sp>
      <p:sp>
        <p:nvSpPr>
          <p:cNvPr id="3" name="Content Placeholder 2"/>
          <p:cNvSpPr>
            <a:spLocks noGrp="1"/>
          </p:cNvSpPr>
          <p:nvPr>
            <p:ph idx="1"/>
          </p:nvPr>
        </p:nvSpPr>
        <p:spPr/>
        <p:txBody>
          <a:bodyPr>
            <a:normAutofit/>
          </a:bodyPr>
          <a:lstStyle/>
          <a:p>
            <a:r>
              <a:rPr lang="en-US" dirty="0">
                <a:solidFill>
                  <a:srgbClr val="7030A0"/>
                </a:solidFill>
              </a:rPr>
              <a:t>We utilize scheduling templates for all scheduling in our practice.</a:t>
            </a:r>
          </a:p>
          <a:p>
            <a:r>
              <a:rPr lang="en-US" dirty="0">
                <a:solidFill>
                  <a:srgbClr val="7030A0"/>
                </a:solidFill>
              </a:rPr>
              <a:t>Several variations of our base templates for our staff of 11 providers.</a:t>
            </a:r>
          </a:p>
          <a:p>
            <a:pPr lvl="1"/>
            <a:r>
              <a:rPr lang="en-US" dirty="0">
                <a:solidFill>
                  <a:srgbClr val="7030A0"/>
                </a:solidFill>
              </a:rPr>
              <a:t>Hygiene specific templates</a:t>
            </a:r>
          </a:p>
          <a:p>
            <a:pPr lvl="1"/>
            <a:r>
              <a:rPr lang="en-US" dirty="0">
                <a:solidFill>
                  <a:srgbClr val="7030A0"/>
                </a:solidFill>
              </a:rPr>
              <a:t>Dentist with EFDA templates etc.  </a:t>
            </a:r>
          </a:p>
          <a:p>
            <a:r>
              <a:rPr lang="en-US" dirty="0">
                <a:solidFill>
                  <a:srgbClr val="7030A0"/>
                </a:solidFill>
              </a:rPr>
              <a:t>Templates range from 7 patients per day for a new graduate to 28 patients per day for our top producing teams.</a:t>
            </a:r>
          </a:p>
          <a:p>
            <a:pPr marL="0" indent="0">
              <a:buNone/>
            </a:pPr>
            <a:endParaRPr lang="en-US" dirty="0"/>
          </a:p>
        </p:txBody>
      </p:sp>
      <p:sp>
        <p:nvSpPr>
          <p:cNvPr id="4" name="Footer Placeholder 3"/>
          <p:cNvSpPr>
            <a:spLocks noGrp="1"/>
          </p:cNvSpPr>
          <p:nvPr>
            <p:ph type="ftr" sz="quarter" idx="11"/>
          </p:nvPr>
        </p:nvSpPr>
        <p:spPr/>
        <p:txBody>
          <a:bodyPr/>
          <a:lstStyle/>
          <a:p>
            <a:r>
              <a:rPr lang="en-US" b="1" i="1" dirty="0">
                <a:solidFill>
                  <a:schemeClr val="accent2">
                    <a:lumMod val="75000"/>
                  </a:schemeClr>
                </a:solidFill>
              </a:rPr>
              <a:t>Family First Health</a:t>
            </a:r>
          </a:p>
        </p:txBody>
      </p:sp>
    </p:spTree>
    <p:extLst>
      <p:ext uri="{BB962C8B-B14F-4D97-AF65-F5344CB8AC3E}">
        <p14:creationId xmlns:p14="http://schemas.microsoft.com/office/powerpoint/2010/main" val="3652942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r>
              <a:rPr lang="en-US" dirty="0">
                <a:solidFill>
                  <a:schemeClr val="accent2">
                    <a:lumMod val="75000"/>
                  </a:schemeClr>
                </a:solidFill>
              </a:rPr>
              <a:t>Scheduling</a:t>
            </a:r>
            <a:r>
              <a:rPr lang="en-US" dirty="0"/>
              <a:t> </a:t>
            </a:r>
            <a:r>
              <a:rPr lang="en-US" dirty="0">
                <a:solidFill>
                  <a:schemeClr val="accent2">
                    <a:lumMod val="75000"/>
                  </a:schemeClr>
                </a:solidFill>
              </a:rPr>
              <a:t>Templates Won’t Fix Every Problem</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r>
              <a:rPr lang="en-US" dirty="0">
                <a:solidFill>
                  <a:srgbClr val="7030A0"/>
                </a:solidFill>
              </a:rPr>
              <a:t>Provider Issues</a:t>
            </a:r>
          </a:p>
          <a:p>
            <a:pPr marL="914400" lvl="1" indent="-457200"/>
            <a:r>
              <a:rPr lang="en-US" dirty="0">
                <a:solidFill>
                  <a:srgbClr val="7030A0"/>
                </a:solidFill>
              </a:rPr>
              <a:t>Skill set</a:t>
            </a:r>
          </a:p>
          <a:p>
            <a:pPr marL="914400" lvl="1" indent="-457200"/>
            <a:r>
              <a:rPr lang="en-US" dirty="0">
                <a:solidFill>
                  <a:srgbClr val="7030A0"/>
                </a:solidFill>
              </a:rPr>
              <a:t>Open minded to work within the template</a:t>
            </a:r>
          </a:p>
          <a:p>
            <a:pPr marL="0" indent="0"/>
            <a:r>
              <a:rPr lang="en-US" dirty="0">
                <a:solidFill>
                  <a:srgbClr val="7030A0"/>
                </a:solidFill>
              </a:rPr>
              <a:t>Reimbursement Issues</a:t>
            </a:r>
          </a:p>
          <a:p>
            <a:pPr marL="0" indent="0"/>
            <a:r>
              <a:rPr lang="en-US" dirty="0">
                <a:solidFill>
                  <a:srgbClr val="7030A0"/>
                </a:solidFill>
              </a:rPr>
              <a:t>Organizational Philosophy Issues</a:t>
            </a:r>
          </a:p>
          <a:p>
            <a:pPr marL="914400" lvl="1" indent="-457200"/>
            <a:r>
              <a:rPr lang="en-US" dirty="0">
                <a:solidFill>
                  <a:srgbClr val="7030A0"/>
                </a:solidFill>
              </a:rPr>
              <a:t>Willingness to communicate budget goals</a:t>
            </a:r>
          </a:p>
          <a:p>
            <a:pPr marL="914400" lvl="1" indent="-457200"/>
            <a:r>
              <a:rPr lang="en-US" dirty="0">
                <a:solidFill>
                  <a:srgbClr val="7030A0"/>
                </a:solidFill>
              </a:rPr>
              <a:t>Willingness to develop and enforce policies</a:t>
            </a:r>
          </a:p>
          <a:p>
            <a:pPr marL="914400" lvl="1" indent="-457200"/>
            <a:r>
              <a:rPr lang="en-US" dirty="0">
                <a:solidFill>
                  <a:srgbClr val="7030A0"/>
                </a:solidFill>
              </a:rPr>
              <a:t>Philosophy disconnect (administrative vs. clinical)</a:t>
            </a:r>
          </a:p>
          <a:p>
            <a:pPr marL="0" indent="0"/>
            <a:r>
              <a:rPr lang="en-US" dirty="0">
                <a:solidFill>
                  <a:srgbClr val="7030A0"/>
                </a:solidFill>
              </a:rPr>
              <a:t>Staff Training</a:t>
            </a:r>
          </a:p>
          <a:p>
            <a:pPr marL="0" indent="0"/>
            <a:r>
              <a:rPr lang="en-US" dirty="0">
                <a:solidFill>
                  <a:srgbClr val="7030A0"/>
                </a:solidFill>
              </a:rPr>
              <a:t>Limited Office Size </a:t>
            </a:r>
          </a:p>
          <a:p>
            <a:pPr lvl="1"/>
            <a:endParaRPr lang="en-US" dirty="0">
              <a:solidFill>
                <a:srgbClr val="7030A0"/>
              </a:solidFill>
            </a:endParaRPr>
          </a:p>
          <a:p>
            <a:pPr lvl="1"/>
            <a:endParaRPr lang="en-US" dirty="0"/>
          </a:p>
        </p:txBody>
      </p:sp>
      <p:sp>
        <p:nvSpPr>
          <p:cNvPr id="4" name="Footer Placeholder 3"/>
          <p:cNvSpPr>
            <a:spLocks noGrp="1"/>
          </p:cNvSpPr>
          <p:nvPr>
            <p:ph type="ftr" sz="quarter" idx="11"/>
          </p:nvPr>
        </p:nvSpPr>
        <p:spPr/>
        <p:txBody>
          <a:bodyPr/>
          <a:lstStyle/>
          <a:p>
            <a:r>
              <a:rPr lang="en-US" b="1" i="1" dirty="0">
                <a:solidFill>
                  <a:srgbClr val="7030A0"/>
                </a:solidFill>
              </a:rPr>
              <a:t>Family First Health</a:t>
            </a:r>
          </a:p>
        </p:txBody>
      </p:sp>
    </p:spTree>
    <p:extLst>
      <p:ext uri="{BB962C8B-B14F-4D97-AF65-F5344CB8AC3E}">
        <p14:creationId xmlns:p14="http://schemas.microsoft.com/office/powerpoint/2010/main" val="3234179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2">
                    <a:lumMod val="75000"/>
                  </a:schemeClr>
                </a:solidFill>
              </a:rPr>
              <a:t>Variables to consider when designing a dental schedule</a:t>
            </a:r>
          </a:p>
        </p:txBody>
      </p:sp>
      <p:sp>
        <p:nvSpPr>
          <p:cNvPr id="3" name="Content Placeholder 2"/>
          <p:cNvSpPr>
            <a:spLocks noGrp="1"/>
          </p:cNvSpPr>
          <p:nvPr>
            <p:ph idx="1"/>
          </p:nvPr>
        </p:nvSpPr>
        <p:spPr/>
        <p:txBody>
          <a:bodyPr>
            <a:normAutofit fontScale="92500" lnSpcReduction="10000"/>
          </a:bodyPr>
          <a:lstStyle/>
          <a:p>
            <a:r>
              <a:rPr lang="en-US" dirty="0">
                <a:solidFill>
                  <a:srgbClr val="7030A0"/>
                </a:solidFill>
              </a:rPr>
              <a:t>Demand for care</a:t>
            </a:r>
          </a:p>
          <a:p>
            <a:r>
              <a:rPr lang="en-US" dirty="0">
                <a:solidFill>
                  <a:srgbClr val="7030A0"/>
                </a:solidFill>
              </a:rPr>
              <a:t>Who’s in charge of the day??????</a:t>
            </a:r>
          </a:p>
          <a:p>
            <a:r>
              <a:rPr lang="en-US" dirty="0">
                <a:solidFill>
                  <a:srgbClr val="7030A0"/>
                </a:solidFill>
              </a:rPr>
              <a:t>Reimbursement mix</a:t>
            </a:r>
          </a:p>
          <a:p>
            <a:r>
              <a:rPr lang="en-US" dirty="0">
                <a:solidFill>
                  <a:srgbClr val="7030A0"/>
                </a:solidFill>
              </a:rPr>
              <a:t>Number of </a:t>
            </a:r>
            <a:r>
              <a:rPr lang="en-US" dirty="0" err="1">
                <a:solidFill>
                  <a:srgbClr val="7030A0"/>
                </a:solidFill>
              </a:rPr>
              <a:t>Operatories</a:t>
            </a:r>
            <a:endParaRPr lang="en-US" dirty="0">
              <a:solidFill>
                <a:srgbClr val="7030A0"/>
              </a:solidFill>
            </a:endParaRPr>
          </a:p>
          <a:p>
            <a:r>
              <a:rPr lang="en-US" dirty="0">
                <a:solidFill>
                  <a:srgbClr val="7030A0"/>
                </a:solidFill>
              </a:rPr>
              <a:t>Average no show rate</a:t>
            </a:r>
          </a:p>
          <a:p>
            <a:pPr lvl="1"/>
            <a:r>
              <a:rPr lang="en-US" dirty="0">
                <a:solidFill>
                  <a:srgbClr val="7030A0"/>
                </a:solidFill>
              </a:rPr>
              <a:t>What patient group no shows the most?</a:t>
            </a:r>
          </a:p>
          <a:p>
            <a:pPr lvl="1"/>
            <a:r>
              <a:rPr lang="en-US" dirty="0">
                <a:solidFill>
                  <a:srgbClr val="7030A0"/>
                </a:solidFill>
              </a:rPr>
              <a:t>What time of day averages the most no shows?</a:t>
            </a:r>
          </a:p>
          <a:p>
            <a:r>
              <a:rPr lang="en-US" dirty="0">
                <a:solidFill>
                  <a:srgbClr val="7030A0"/>
                </a:solidFill>
              </a:rPr>
              <a:t>Budget expectation for visits per hour</a:t>
            </a:r>
          </a:p>
          <a:p>
            <a:r>
              <a:rPr lang="en-US" dirty="0">
                <a:solidFill>
                  <a:srgbClr val="7030A0"/>
                </a:solidFill>
              </a:rPr>
              <a:t>Support staff</a:t>
            </a:r>
          </a:p>
          <a:p>
            <a:r>
              <a:rPr lang="en-US" dirty="0">
                <a:solidFill>
                  <a:srgbClr val="7030A0"/>
                </a:solidFill>
              </a:rPr>
              <a:t>Provider skill set</a:t>
            </a:r>
          </a:p>
          <a:p>
            <a:pPr lvl="1"/>
            <a:endParaRPr lang="en-US" dirty="0"/>
          </a:p>
        </p:txBody>
      </p:sp>
      <p:sp>
        <p:nvSpPr>
          <p:cNvPr id="4" name="Footer Placeholder 3"/>
          <p:cNvSpPr>
            <a:spLocks noGrp="1"/>
          </p:cNvSpPr>
          <p:nvPr>
            <p:ph type="ftr" sz="quarter" idx="11"/>
          </p:nvPr>
        </p:nvSpPr>
        <p:spPr/>
        <p:txBody>
          <a:bodyPr/>
          <a:lstStyle/>
          <a:p>
            <a:r>
              <a:rPr lang="en-US" b="1" i="1" dirty="0">
                <a:solidFill>
                  <a:srgbClr val="7030A0"/>
                </a:solidFill>
              </a:rPr>
              <a:t>Family First Health</a:t>
            </a:r>
          </a:p>
        </p:txBody>
      </p:sp>
    </p:spTree>
    <p:extLst>
      <p:ext uri="{BB962C8B-B14F-4D97-AF65-F5344CB8AC3E}">
        <p14:creationId xmlns:p14="http://schemas.microsoft.com/office/powerpoint/2010/main" val="2957203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2">
                    <a:lumMod val="75000"/>
                  </a:schemeClr>
                </a:solidFill>
              </a:rPr>
              <a:t>Demand for Care</a:t>
            </a:r>
          </a:p>
        </p:txBody>
      </p:sp>
      <p:sp>
        <p:nvSpPr>
          <p:cNvPr id="3" name="Content Placeholder 2"/>
          <p:cNvSpPr>
            <a:spLocks noGrp="1"/>
          </p:cNvSpPr>
          <p:nvPr>
            <p:ph idx="1"/>
          </p:nvPr>
        </p:nvSpPr>
        <p:spPr/>
        <p:txBody>
          <a:bodyPr>
            <a:normAutofit lnSpcReduction="10000"/>
          </a:bodyPr>
          <a:lstStyle/>
          <a:p>
            <a:r>
              <a:rPr lang="en-US" dirty="0">
                <a:solidFill>
                  <a:srgbClr val="7030A0"/>
                </a:solidFill>
              </a:rPr>
              <a:t>Understand how patients gain access to your practice &amp; how appointments are scheduled</a:t>
            </a:r>
          </a:p>
          <a:p>
            <a:pPr lvl="1"/>
            <a:r>
              <a:rPr lang="en-US" dirty="0">
                <a:solidFill>
                  <a:srgbClr val="7030A0"/>
                </a:solidFill>
              </a:rPr>
              <a:t>Wait list</a:t>
            </a:r>
          </a:p>
          <a:p>
            <a:pPr lvl="1"/>
            <a:r>
              <a:rPr lang="en-US" dirty="0">
                <a:solidFill>
                  <a:srgbClr val="7030A0"/>
                </a:solidFill>
              </a:rPr>
              <a:t>Scheduling beyond 30 days</a:t>
            </a:r>
          </a:p>
          <a:p>
            <a:pPr lvl="1"/>
            <a:r>
              <a:rPr lang="en-US" dirty="0">
                <a:solidFill>
                  <a:srgbClr val="7030A0"/>
                </a:solidFill>
              </a:rPr>
              <a:t>Patient expectations for walk in care vs. scheduled visits.</a:t>
            </a:r>
          </a:p>
          <a:p>
            <a:pPr marL="914400" lvl="2" indent="0">
              <a:buNone/>
            </a:pPr>
            <a:endParaRPr lang="en-US" dirty="0">
              <a:solidFill>
                <a:srgbClr val="7030A0"/>
              </a:solidFill>
            </a:endParaRPr>
          </a:p>
          <a:p>
            <a:r>
              <a:rPr lang="en-US" dirty="0">
                <a:solidFill>
                  <a:srgbClr val="7030A0"/>
                </a:solidFill>
              </a:rPr>
              <a:t>What procedures are in highest demand?</a:t>
            </a:r>
          </a:p>
          <a:p>
            <a:r>
              <a:rPr lang="en-US" dirty="0">
                <a:solidFill>
                  <a:srgbClr val="7030A0"/>
                </a:solidFill>
              </a:rPr>
              <a:t>Is your scheduling organized and predictable or random and unpredictable?</a:t>
            </a:r>
          </a:p>
          <a:p>
            <a:pPr lvl="1"/>
            <a:r>
              <a:rPr lang="en-US" dirty="0">
                <a:solidFill>
                  <a:srgbClr val="7030A0"/>
                </a:solidFill>
              </a:rPr>
              <a:t>They can all work, but how does it work best for your practice?</a:t>
            </a:r>
          </a:p>
        </p:txBody>
      </p:sp>
      <p:sp>
        <p:nvSpPr>
          <p:cNvPr id="4" name="Footer Placeholder 3"/>
          <p:cNvSpPr>
            <a:spLocks noGrp="1"/>
          </p:cNvSpPr>
          <p:nvPr>
            <p:ph type="ftr" sz="quarter" idx="11"/>
          </p:nvPr>
        </p:nvSpPr>
        <p:spPr/>
        <p:txBody>
          <a:bodyPr/>
          <a:lstStyle/>
          <a:p>
            <a:r>
              <a:rPr lang="en-US" b="1" i="1" dirty="0">
                <a:solidFill>
                  <a:srgbClr val="7030A0"/>
                </a:solidFill>
              </a:rPr>
              <a:t>Family First Health</a:t>
            </a:r>
          </a:p>
        </p:txBody>
      </p:sp>
    </p:spTree>
    <p:extLst>
      <p:ext uri="{BB962C8B-B14F-4D97-AF65-F5344CB8AC3E}">
        <p14:creationId xmlns:p14="http://schemas.microsoft.com/office/powerpoint/2010/main" val="1811633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Who’s in charge of the day?</a:t>
            </a:r>
          </a:p>
        </p:txBody>
      </p:sp>
      <p:sp>
        <p:nvSpPr>
          <p:cNvPr id="3" name="Content Placeholder 2"/>
          <p:cNvSpPr>
            <a:spLocks noGrp="1"/>
          </p:cNvSpPr>
          <p:nvPr>
            <p:ph idx="1"/>
          </p:nvPr>
        </p:nvSpPr>
        <p:spPr/>
        <p:txBody>
          <a:bodyPr>
            <a:normAutofit/>
          </a:bodyPr>
          <a:lstStyle/>
          <a:p>
            <a:r>
              <a:rPr lang="en-US" dirty="0">
                <a:solidFill>
                  <a:srgbClr val="7030A0"/>
                </a:solidFill>
              </a:rPr>
              <a:t>Who decides what scheduling system the practice will use?</a:t>
            </a:r>
          </a:p>
          <a:p>
            <a:pPr lvl="1"/>
            <a:r>
              <a:rPr lang="en-US" dirty="0">
                <a:solidFill>
                  <a:srgbClr val="7030A0"/>
                </a:solidFill>
              </a:rPr>
              <a:t>Front desk</a:t>
            </a:r>
          </a:p>
          <a:p>
            <a:pPr lvl="1"/>
            <a:r>
              <a:rPr lang="en-US" dirty="0">
                <a:solidFill>
                  <a:srgbClr val="7030A0"/>
                </a:solidFill>
              </a:rPr>
              <a:t>Providers</a:t>
            </a:r>
          </a:p>
          <a:p>
            <a:pPr lvl="1"/>
            <a:r>
              <a:rPr lang="en-US" dirty="0">
                <a:solidFill>
                  <a:srgbClr val="7030A0"/>
                </a:solidFill>
              </a:rPr>
              <a:t>Administrative team</a:t>
            </a:r>
          </a:p>
          <a:p>
            <a:r>
              <a:rPr lang="en-US" dirty="0">
                <a:solidFill>
                  <a:srgbClr val="7030A0"/>
                </a:solidFill>
              </a:rPr>
              <a:t>Who will be the scheduling champion?</a:t>
            </a:r>
          </a:p>
          <a:p>
            <a:r>
              <a:rPr lang="en-US" dirty="0">
                <a:solidFill>
                  <a:srgbClr val="7030A0"/>
                </a:solidFill>
              </a:rPr>
              <a:t>What problems do you have in your current schedule?</a:t>
            </a:r>
          </a:p>
          <a:p>
            <a:pPr lvl="1"/>
            <a:r>
              <a:rPr lang="en-US" dirty="0">
                <a:solidFill>
                  <a:srgbClr val="7030A0"/>
                </a:solidFill>
              </a:rPr>
              <a:t>Solve your scheduling problems one by one</a:t>
            </a:r>
          </a:p>
        </p:txBody>
      </p:sp>
      <p:sp>
        <p:nvSpPr>
          <p:cNvPr id="4" name="Footer Placeholder 3"/>
          <p:cNvSpPr>
            <a:spLocks noGrp="1"/>
          </p:cNvSpPr>
          <p:nvPr>
            <p:ph type="ftr" sz="quarter" idx="11"/>
          </p:nvPr>
        </p:nvSpPr>
        <p:spPr/>
        <p:txBody>
          <a:bodyPr/>
          <a:lstStyle/>
          <a:p>
            <a:r>
              <a:rPr lang="en-US" b="1" i="1" dirty="0">
                <a:solidFill>
                  <a:srgbClr val="7030A0"/>
                </a:solidFill>
              </a:rPr>
              <a:t>Family First Health</a:t>
            </a:r>
          </a:p>
        </p:txBody>
      </p:sp>
    </p:spTree>
    <p:extLst>
      <p:ext uri="{BB962C8B-B14F-4D97-AF65-F5344CB8AC3E}">
        <p14:creationId xmlns:p14="http://schemas.microsoft.com/office/powerpoint/2010/main" val="102568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2">
                    <a:lumMod val="75000"/>
                  </a:schemeClr>
                </a:solidFill>
              </a:rPr>
              <a:t>Reimbursement</a:t>
            </a:r>
          </a:p>
        </p:txBody>
      </p:sp>
      <p:sp>
        <p:nvSpPr>
          <p:cNvPr id="3" name="Content Placeholder 2"/>
          <p:cNvSpPr>
            <a:spLocks noGrp="1"/>
          </p:cNvSpPr>
          <p:nvPr>
            <p:ph idx="1"/>
          </p:nvPr>
        </p:nvSpPr>
        <p:spPr/>
        <p:txBody>
          <a:bodyPr>
            <a:normAutofit lnSpcReduction="10000"/>
          </a:bodyPr>
          <a:lstStyle/>
          <a:p>
            <a:r>
              <a:rPr lang="en-US" dirty="0">
                <a:solidFill>
                  <a:srgbClr val="7030A0"/>
                </a:solidFill>
              </a:rPr>
              <a:t>Understand how reimbursement works in your practice.</a:t>
            </a:r>
          </a:p>
          <a:p>
            <a:pPr lvl="1"/>
            <a:r>
              <a:rPr lang="en-US" dirty="0">
                <a:solidFill>
                  <a:srgbClr val="7030A0"/>
                </a:solidFill>
              </a:rPr>
              <a:t>What is your percentage of self pay?</a:t>
            </a:r>
          </a:p>
          <a:p>
            <a:pPr lvl="1"/>
            <a:r>
              <a:rPr lang="en-US" dirty="0">
                <a:solidFill>
                  <a:srgbClr val="7030A0"/>
                </a:solidFill>
              </a:rPr>
              <a:t>What is your percentage of insurance patients?</a:t>
            </a:r>
          </a:p>
          <a:p>
            <a:r>
              <a:rPr lang="en-US" dirty="0">
                <a:solidFill>
                  <a:srgbClr val="7030A0"/>
                </a:solidFill>
              </a:rPr>
              <a:t>Are high demand procedures reimbursed well?</a:t>
            </a:r>
          </a:p>
          <a:p>
            <a:endParaRPr lang="en-US" dirty="0">
              <a:solidFill>
                <a:srgbClr val="7030A0"/>
              </a:solidFill>
            </a:endParaRPr>
          </a:p>
          <a:p>
            <a:pPr>
              <a:buNone/>
            </a:pPr>
            <a:r>
              <a:rPr lang="en-US" dirty="0">
                <a:solidFill>
                  <a:srgbClr val="7030A0"/>
                </a:solidFill>
              </a:rPr>
              <a:t>Use your reimbursement information to build a profitable schedule each day.</a:t>
            </a:r>
          </a:p>
          <a:p>
            <a:pPr>
              <a:buNone/>
            </a:pPr>
            <a:r>
              <a:rPr lang="en-US" dirty="0">
                <a:solidFill>
                  <a:srgbClr val="7030A0"/>
                </a:solidFill>
              </a:rPr>
              <a:t> </a:t>
            </a:r>
          </a:p>
          <a:p>
            <a:pPr lvl="1">
              <a:buNone/>
            </a:pPr>
            <a:r>
              <a:rPr lang="en-US" dirty="0">
                <a:solidFill>
                  <a:srgbClr val="7030A0"/>
                </a:solidFill>
              </a:rPr>
              <a:t> </a:t>
            </a:r>
          </a:p>
          <a:p>
            <a:pPr marL="0" indent="0">
              <a:buNone/>
            </a:pPr>
            <a:endParaRPr lang="en-US" dirty="0"/>
          </a:p>
        </p:txBody>
      </p:sp>
      <p:sp>
        <p:nvSpPr>
          <p:cNvPr id="4" name="Footer Placeholder 3"/>
          <p:cNvSpPr>
            <a:spLocks noGrp="1"/>
          </p:cNvSpPr>
          <p:nvPr>
            <p:ph type="ftr" sz="quarter" idx="11"/>
          </p:nvPr>
        </p:nvSpPr>
        <p:spPr/>
        <p:txBody>
          <a:bodyPr/>
          <a:lstStyle/>
          <a:p>
            <a:r>
              <a:rPr lang="en-US" b="1" i="1" dirty="0">
                <a:solidFill>
                  <a:schemeClr val="accent2">
                    <a:lumMod val="75000"/>
                  </a:schemeClr>
                </a:solidFill>
              </a:rPr>
              <a:t>Family First Health</a:t>
            </a:r>
          </a:p>
        </p:txBody>
      </p:sp>
    </p:spTree>
    <p:extLst>
      <p:ext uri="{BB962C8B-B14F-4D97-AF65-F5344CB8AC3E}">
        <p14:creationId xmlns:p14="http://schemas.microsoft.com/office/powerpoint/2010/main" val="34714787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1135</TotalTime>
  <Words>1472</Words>
  <Application>Microsoft Office PowerPoint</Application>
  <PresentationFormat>On-screen Show (4:3)</PresentationFormat>
  <Paragraphs>927</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The Components of a Successful Dental Schedule</vt:lpstr>
      <vt:lpstr>Who we are</vt:lpstr>
      <vt:lpstr>Learning Objectives </vt:lpstr>
      <vt:lpstr>How do you currently schedule?</vt:lpstr>
      <vt:lpstr> Scheduling Templates Won’t Fix Every Problem </vt:lpstr>
      <vt:lpstr>Variables to consider when designing a dental schedule</vt:lpstr>
      <vt:lpstr>Demand for Care</vt:lpstr>
      <vt:lpstr>Who’s in charge of the day?</vt:lpstr>
      <vt:lpstr>Reimbursement</vt:lpstr>
      <vt:lpstr>Reimbursement Continued</vt:lpstr>
      <vt:lpstr>Operatory Utilization</vt:lpstr>
      <vt:lpstr>No Shows</vt:lpstr>
      <vt:lpstr>Dealing With No Shows</vt:lpstr>
      <vt:lpstr>Support Staff</vt:lpstr>
      <vt:lpstr>Staff improvement:</vt:lpstr>
      <vt:lpstr>Provider Skill Set</vt:lpstr>
      <vt:lpstr>Communicate with Providers </vt:lpstr>
      <vt:lpstr>Base Template:</vt:lpstr>
      <vt:lpstr>Template tips</vt:lpstr>
      <vt:lpstr>Benefits of a Scheduling Template</vt:lpstr>
      <vt:lpstr>Questions????</vt:lpstr>
      <vt:lpstr>Stay connected</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components of a Successful Dental Schedule</dc:title>
  <dc:creator>LaJuan Mountain</dc:creator>
  <cp:lastModifiedBy>Amanda Tekely</cp:lastModifiedBy>
  <cp:revision>58</cp:revision>
  <cp:lastPrinted>2016-10-12T11:14:28Z</cp:lastPrinted>
  <dcterms:created xsi:type="dcterms:W3CDTF">2016-09-09T16:25:03Z</dcterms:created>
  <dcterms:modified xsi:type="dcterms:W3CDTF">2016-10-20T20:34:15Z</dcterms:modified>
</cp:coreProperties>
</file>